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60" r:id="rId5"/>
    <p:sldId id="261" r:id="rId6"/>
    <p:sldId id="276"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Proxima Nova" panose="020B0604020202020204" charset="0"/>
      <p:regular r:id="rId31"/>
      <p:bold r:id="rId32"/>
      <p:italic r:id="rId33"/>
      <p:boldItalic r:id="rId34"/>
    </p:embeddedFont>
    <p:embeddedFont>
      <p:font typeface="roboto condensed" panose="02000000000000000000" pitchFamily="2"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707A3-F04B-42F2-960D-68C392535A72}" v="9" dt="2023-12-10T21:53:08.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a:t>
            </a:fld>
            <a:endParaRPr sz="1200" b="0" i="0" u="none" strike="noStrike" cap="none" dirty="0">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e816602ee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e816602ee1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5" name="Google Shape;215;g1e816602ee1_1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 name="Google Shape;22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9" name="Google Shape;23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5" name="Google Shape;26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7" name="Google Shape;2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8" name="Google Shape;2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9" name="Google Shape;30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3" name="Google Shape;14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7" name="Google Shape;16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5" name="Google Shape;15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8" name="Google Shape;17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0" name="Google Shape;19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Helvetica Neue"/>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Helvetica Neu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 name="Google Shape;51;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Helvetica Neue"/>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Helvetica Neue"/>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nd/4.0/"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ustedlearning.org/the-role-of-leadershi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trustedlearning.org/the-role-of-leadershi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udentprivacy.ed.gov/sites/default/files/resource_document/file/Checklist_District_Privacy_Program_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ftc.gov/system/files/ftc_gov/pdf/Policy%20Statement%20of%20the%20Federal%20Trade%20Commission%20on%20Education%20Technology.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terprise.verizon.com/resources/reports/dbir/2019/introduc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s://www.cosn.org/wp-content/uploads/2023/01/CoSN-Student-Data-Privacy-Toolkit-Part-1-202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27873" y="-15680"/>
            <a:ext cx="9199747" cy="5174858"/>
          </a:xfrm>
          <a:prstGeom prst="rect">
            <a:avLst/>
          </a:prstGeom>
          <a:noFill/>
          <a:ln>
            <a:noFill/>
          </a:ln>
        </p:spPr>
      </p:pic>
      <p:sp>
        <p:nvSpPr>
          <p:cNvPr id="89" name="Google Shape;89;p13"/>
          <p:cNvSpPr txBox="1">
            <a:spLocks noGrp="1"/>
          </p:cNvSpPr>
          <p:nvPr>
            <p:ph type="ctrTitle"/>
          </p:nvPr>
        </p:nvSpPr>
        <p:spPr>
          <a:xfrm>
            <a:off x="4369475" y="2227825"/>
            <a:ext cx="4460400" cy="999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Helvetica Neue"/>
              <a:buNone/>
            </a:pPr>
            <a:r>
              <a:rPr lang="en-US" sz="3200" b="1" dirty="0">
                <a:solidFill>
                  <a:schemeClr val="lt1"/>
                </a:solidFill>
                <a:latin typeface="+mj-lt"/>
                <a:ea typeface="Proxima Nova"/>
                <a:cs typeface="Proxima Nova"/>
                <a:sym typeface="Proxima Nova"/>
              </a:rPr>
              <a:t>Protecting Student Data Privacy:</a:t>
            </a:r>
            <a:r>
              <a:rPr lang="en-US" sz="3200" b="1" i="1" dirty="0">
                <a:solidFill>
                  <a:schemeClr val="lt1"/>
                </a:solidFill>
                <a:latin typeface="+mj-lt"/>
                <a:ea typeface="Proxima Nova"/>
                <a:cs typeface="Proxima Nova"/>
                <a:sym typeface="Proxima Nova"/>
              </a:rPr>
              <a:t> </a:t>
            </a:r>
          </a:p>
          <a:p>
            <a:pPr marL="0" lvl="0" indent="0" algn="ctr" rtl="0">
              <a:lnSpc>
                <a:spcPct val="100000"/>
              </a:lnSpc>
              <a:spcBef>
                <a:spcPts val="0"/>
              </a:spcBef>
              <a:spcAft>
                <a:spcPts val="0"/>
              </a:spcAft>
              <a:buClr>
                <a:schemeClr val="lt1"/>
              </a:buClr>
              <a:buSzPts val="3600"/>
              <a:buFont typeface="Helvetica Neue"/>
              <a:buNone/>
            </a:pPr>
            <a:r>
              <a:rPr lang="en-US" sz="3200" b="1" i="1" dirty="0">
                <a:solidFill>
                  <a:schemeClr val="lt1"/>
                </a:solidFill>
                <a:latin typeface="+mj-lt"/>
                <a:ea typeface="Proxima Nova"/>
                <a:cs typeface="Proxima Nova"/>
                <a:sym typeface="Proxima Nova"/>
              </a:rPr>
              <a:t>Making the Case to Leadership</a:t>
            </a:r>
          </a:p>
        </p:txBody>
      </p:sp>
      <p:pic>
        <p:nvPicPr>
          <p:cNvPr id="90" name="Google Shape;90;p13"/>
          <p:cNvPicPr preferRelativeResize="0"/>
          <p:nvPr/>
        </p:nvPicPr>
        <p:blipFill rotWithShape="1">
          <a:blip r:embed="rId4">
            <a:alphaModFix/>
          </a:blip>
          <a:srcRect/>
          <a:stretch/>
        </p:blipFill>
        <p:spPr>
          <a:xfrm>
            <a:off x="6189362" y="332150"/>
            <a:ext cx="2537924" cy="761025"/>
          </a:xfrm>
          <a:prstGeom prst="rect">
            <a:avLst/>
          </a:prstGeom>
          <a:noFill/>
          <a:ln>
            <a:noFill/>
          </a:ln>
        </p:spPr>
      </p:pic>
      <p:sp>
        <p:nvSpPr>
          <p:cNvPr id="91" name="Google Shape;91;p13"/>
          <p:cNvSpPr txBox="1"/>
          <p:nvPr/>
        </p:nvSpPr>
        <p:spPr>
          <a:xfrm>
            <a:off x="6416687" y="1125025"/>
            <a:ext cx="2310600" cy="24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mj-lt"/>
                <a:ea typeface="Proxima Nova"/>
                <a:cs typeface="Proxima Nova"/>
                <a:sym typeface="Proxima Nova"/>
              </a:rPr>
              <a:t>Student Data Privacy Initiative</a:t>
            </a:r>
            <a:endParaRPr sz="1200" b="0" i="0" u="none" strike="noStrike" cap="none" dirty="0">
              <a:solidFill>
                <a:srgbClr val="000000"/>
              </a:solidFill>
              <a:latin typeface="+mj-lt"/>
              <a:ea typeface="Proxima Nova"/>
              <a:cs typeface="Proxima Nova"/>
              <a:sym typeface="Proxima Nova"/>
            </a:endParaRPr>
          </a:p>
        </p:txBody>
      </p:sp>
      <p:pic>
        <p:nvPicPr>
          <p:cNvPr id="1026" name="Picture 2">
            <a:extLst>
              <a:ext uri="{FF2B5EF4-FFF2-40B4-BE49-F238E27FC236}">
                <a16:creationId xmlns:a16="http://schemas.microsoft.com/office/drawing/2014/main" id="{ABE6C67A-175B-331F-16BF-72E3373A0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012" y="4121834"/>
            <a:ext cx="1369863" cy="479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DF0FD2-C59D-1B09-43DA-9222A73CF3F3}"/>
              </a:ext>
            </a:extLst>
          </p:cNvPr>
          <p:cNvSpPr txBox="1"/>
          <p:nvPr/>
        </p:nvSpPr>
        <p:spPr>
          <a:xfrm>
            <a:off x="7571987" y="4657461"/>
            <a:ext cx="1369863" cy="307777"/>
          </a:xfrm>
          <a:prstGeom prst="rect">
            <a:avLst/>
          </a:prstGeom>
          <a:noFill/>
        </p:spPr>
        <p:txBody>
          <a:bodyPr wrap="square" rtlCol="0">
            <a:spAutoFit/>
          </a:bodyPr>
          <a:lstStyle/>
          <a:p>
            <a:r>
              <a:rPr lang="en-US" b="1" i="0" u="none" strike="noStrike" dirty="0">
                <a:solidFill>
                  <a:srgbClr val="000000"/>
                </a:solidFill>
                <a:effectLst/>
                <a:latin typeface="roboto condensed" panose="02000000000000000000" pitchFamily="2" charset="0"/>
                <a:hlinkClick r:id="rId6"/>
              </a:rPr>
              <a:t>CC BY-NC-ND</a:t>
            </a:r>
            <a:endParaRPr lang="en-US" b="1" i="0" dirty="0">
              <a:solidFill>
                <a:srgbClr val="000000"/>
              </a:solidFill>
              <a:effectLst/>
              <a:latin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cxnSp>
        <p:nvCxnSpPr>
          <p:cNvPr id="192" name="Google Shape;192;p22"/>
          <p:cNvCxnSpPr/>
          <p:nvPr/>
        </p:nvCxnSpPr>
        <p:spPr>
          <a:xfrm rot="10800000">
            <a:off x="617546" y="4755762"/>
            <a:ext cx="6974100" cy="1800"/>
          </a:xfrm>
          <a:prstGeom prst="straightConnector1">
            <a:avLst/>
          </a:prstGeom>
          <a:noFill/>
          <a:ln w="25400" cap="flat" cmpd="sng">
            <a:solidFill>
              <a:srgbClr val="C5D8F1"/>
            </a:solidFill>
            <a:prstDash val="solid"/>
            <a:round/>
            <a:headEnd type="none" w="sm" len="sm"/>
            <a:tailEnd type="none" w="sm" len="sm"/>
          </a:ln>
        </p:spPr>
      </p:cxnSp>
      <p:sp>
        <p:nvSpPr>
          <p:cNvPr id="193" name="Google Shape;193;p22"/>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10</a:t>
            </a:fld>
            <a:endParaRPr sz="1000" dirty="0">
              <a:latin typeface="Helvetica Neue"/>
              <a:ea typeface="Helvetica Neue"/>
              <a:cs typeface="Helvetica Neue"/>
              <a:sym typeface="Helvetica Neue"/>
            </a:endParaRPr>
          </a:p>
        </p:txBody>
      </p:sp>
      <p:sp>
        <p:nvSpPr>
          <p:cNvPr id="194" name="Google Shape;194;p22"/>
          <p:cNvSpPr/>
          <p:nvPr/>
        </p:nvSpPr>
        <p:spPr>
          <a:xfrm>
            <a:off x="0" y="1"/>
            <a:ext cx="9144000" cy="23850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195" name="Google Shape;195;p22"/>
          <p:cNvSpPr txBox="1"/>
          <p:nvPr/>
        </p:nvSpPr>
        <p:spPr>
          <a:xfrm>
            <a:off x="353883" y="1017350"/>
            <a:ext cx="6974100" cy="1869300"/>
          </a:xfrm>
          <a:prstGeom prst="rect">
            <a:avLst/>
          </a:prstGeom>
          <a:noFill/>
          <a:ln>
            <a:noFill/>
          </a:ln>
        </p:spPr>
        <p:txBody>
          <a:bodyPr spcFirstLastPara="1" wrap="square" lIns="91425" tIns="45700" rIns="91425" bIns="45700" anchor="t" anchorCtr="0">
            <a:noAutofit/>
          </a:bodyPr>
          <a:lstStyle/>
          <a:p>
            <a:pPr>
              <a:lnSpc>
                <a:spcPct val="115000"/>
              </a:lnSpc>
              <a:spcBef>
                <a:spcPts val="600"/>
              </a:spcBef>
              <a:buClr>
                <a:schemeClr val="dk1"/>
              </a:buClr>
              <a:buSzPts val="2100"/>
            </a:pPr>
            <a:r>
              <a:rPr lang="en-US" sz="1600" b="1" i="0" u="none" strike="noStrike" cap="none" dirty="0">
                <a:solidFill>
                  <a:schemeClr val="dk1"/>
                </a:solidFill>
                <a:latin typeface="Arial"/>
                <a:ea typeface="Arial"/>
                <a:cs typeface="Arial"/>
                <a:sym typeface="Arial"/>
              </a:rPr>
              <a:t>Leadership:</a:t>
            </a:r>
            <a:endParaRPr lang="en-US" sz="1600" dirty="0"/>
          </a:p>
          <a:p>
            <a:pPr marL="285750" marR="0" lvl="0" indent="-304800" algn="l" rtl="0">
              <a:lnSpc>
                <a:spcPct val="115000"/>
              </a:lnSpc>
              <a:spcBef>
                <a:spcPts val="600"/>
              </a:spcBef>
              <a:spcAft>
                <a:spcPts val="0"/>
              </a:spcAft>
              <a:buClr>
                <a:schemeClr val="dk1"/>
              </a:buClr>
              <a:buSzPts val="2100"/>
              <a:buFont typeface="Proxima Nova"/>
              <a:buChar char="•"/>
            </a:pPr>
            <a:r>
              <a:rPr lang="en-US" sz="1600" b="1" dirty="0">
                <a:solidFill>
                  <a:schemeClr val="dk1"/>
                </a:solidFill>
              </a:rPr>
              <a:t>Support </a:t>
            </a:r>
            <a:r>
              <a:rPr lang="en-US" sz="1600" dirty="0">
                <a:solidFill>
                  <a:schemeClr val="dk1"/>
                </a:solidFill>
              </a:rPr>
              <a:t>privacy and security assessments of all classroom technologies</a:t>
            </a:r>
            <a:endParaRPr sz="1600" dirty="0">
              <a:solidFill>
                <a:schemeClr val="dk1"/>
              </a:solidFill>
            </a:endParaRPr>
          </a:p>
          <a:p>
            <a:pPr marL="285750" marR="0" lvl="0" indent="-304800" algn="l" rtl="0">
              <a:lnSpc>
                <a:spcPct val="115000"/>
              </a:lnSpc>
              <a:spcBef>
                <a:spcPts val="600"/>
              </a:spcBef>
              <a:spcAft>
                <a:spcPts val="0"/>
              </a:spcAft>
              <a:buClr>
                <a:schemeClr val="dk1"/>
              </a:buClr>
              <a:buSzPts val="2100"/>
              <a:buFont typeface="Proxima Nova"/>
              <a:buChar char="•"/>
            </a:pPr>
            <a:r>
              <a:rPr lang="en-US" sz="1600" b="1" dirty="0">
                <a:solidFill>
                  <a:schemeClr val="dk1"/>
                </a:solidFill>
              </a:rPr>
              <a:t>Assign</a:t>
            </a:r>
            <a:r>
              <a:rPr lang="en-US" sz="1600" dirty="0">
                <a:solidFill>
                  <a:schemeClr val="dk1"/>
                </a:solidFill>
              </a:rPr>
              <a:t> individuals responsible for overseeing the privacy program</a:t>
            </a:r>
            <a:endParaRPr sz="1600" dirty="0">
              <a:solidFill>
                <a:schemeClr val="dk1"/>
              </a:solidFill>
            </a:endParaRPr>
          </a:p>
          <a:p>
            <a:pPr marL="285750" marR="0" lvl="0" indent="-285750" algn="l" rtl="0">
              <a:lnSpc>
                <a:spcPct val="115000"/>
              </a:lnSpc>
              <a:spcBef>
                <a:spcPts val="600"/>
              </a:spcBef>
              <a:spcAft>
                <a:spcPts val="0"/>
              </a:spcAft>
              <a:buClr>
                <a:schemeClr val="dk1"/>
              </a:buClr>
              <a:buSzPts val="1800"/>
              <a:buFont typeface="Proxima Nova"/>
              <a:buChar char="•"/>
            </a:pPr>
            <a:r>
              <a:rPr lang="en-US" sz="1600" b="1" dirty="0">
                <a:solidFill>
                  <a:schemeClr val="dk1"/>
                </a:solidFill>
              </a:rPr>
              <a:t>Provide </a:t>
            </a:r>
            <a:r>
              <a:rPr lang="en-US" sz="1600" dirty="0">
                <a:solidFill>
                  <a:schemeClr val="dk1"/>
                </a:solidFill>
              </a:rPr>
              <a:t>adequate resources</a:t>
            </a:r>
            <a:endParaRPr sz="1600" dirty="0">
              <a:solidFill>
                <a:schemeClr val="dk1"/>
              </a:solidFill>
            </a:endParaRPr>
          </a:p>
          <a:p>
            <a:pPr marL="285750" marR="0" lvl="0" indent="-285750" algn="l" rtl="0">
              <a:lnSpc>
                <a:spcPct val="115000"/>
              </a:lnSpc>
              <a:spcBef>
                <a:spcPts val="600"/>
              </a:spcBef>
              <a:spcAft>
                <a:spcPts val="0"/>
              </a:spcAft>
              <a:buClr>
                <a:schemeClr val="dk1"/>
              </a:buClr>
              <a:buSzPts val="1800"/>
              <a:buFont typeface="Proxima Nova"/>
              <a:buChar char="•"/>
            </a:pPr>
            <a:r>
              <a:rPr lang="en-US" sz="1600" b="1" i="0" u="none" strike="noStrike" cap="none" dirty="0">
                <a:solidFill>
                  <a:schemeClr val="dk1"/>
                </a:solidFill>
                <a:latin typeface="Arial"/>
                <a:ea typeface="Arial"/>
                <a:cs typeface="Arial"/>
                <a:sym typeface="Arial"/>
              </a:rPr>
              <a:t>Authorize training for all employees </a:t>
            </a:r>
            <a:r>
              <a:rPr lang="en-US" sz="1600" b="0" i="0" u="none" strike="noStrike" cap="none" dirty="0">
                <a:solidFill>
                  <a:schemeClr val="dk1"/>
                </a:solidFill>
                <a:latin typeface="Arial"/>
                <a:ea typeface="Arial"/>
                <a:cs typeface="Arial"/>
                <a:sym typeface="Arial"/>
              </a:rPr>
              <a:t>on data privacy regulation, district policy requirements and procedures and continuing professional development for th</a:t>
            </a:r>
            <a:r>
              <a:rPr lang="en-US" sz="1600" dirty="0">
                <a:solidFill>
                  <a:schemeClr val="dk1"/>
                </a:solidFill>
              </a:rPr>
              <a:t>e technology team</a:t>
            </a:r>
            <a:endParaRPr sz="1600" b="0" i="0" u="none" strike="noStrike" cap="none" dirty="0">
              <a:solidFill>
                <a:schemeClr val="dk1"/>
              </a:solidFill>
              <a:latin typeface="Arial"/>
              <a:ea typeface="Arial"/>
              <a:cs typeface="Arial"/>
              <a:sym typeface="Arial"/>
            </a:endParaRPr>
          </a:p>
          <a:p>
            <a:pPr marL="285750" marR="0" lvl="0" indent="-285750" algn="l" rtl="0">
              <a:lnSpc>
                <a:spcPct val="115000"/>
              </a:lnSpc>
              <a:spcBef>
                <a:spcPts val="600"/>
              </a:spcBef>
              <a:spcAft>
                <a:spcPts val="0"/>
              </a:spcAft>
              <a:buClr>
                <a:schemeClr val="dk1"/>
              </a:buClr>
              <a:buSzPts val="1800"/>
              <a:buFont typeface="Proxima Nova"/>
              <a:buChar char="•"/>
            </a:pPr>
            <a:r>
              <a:rPr lang="en-US" sz="1600" b="1" i="0" u="none" strike="noStrike" cap="none" dirty="0">
                <a:solidFill>
                  <a:schemeClr val="dk1"/>
                </a:solidFill>
                <a:latin typeface="Arial"/>
                <a:ea typeface="Arial"/>
                <a:cs typeface="Arial"/>
                <a:sym typeface="Arial"/>
              </a:rPr>
              <a:t>Educate </a:t>
            </a:r>
            <a:r>
              <a:rPr lang="en-US" sz="1600" b="0" i="0" u="none" strike="noStrike" cap="none" dirty="0">
                <a:solidFill>
                  <a:schemeClr val="dk1"/>
                </a:solidFill>
                <a:latin typeface="Arial"/>
                <a:ea typeface="Arial"/>
                <a:cs typeface="Arial"/>
                <a:sym typeface="Arial"/>
              </a:rPr>
              <a:t>parents and students and provide resources on data privacy, security and media literacy  </a:t>
            </a:r>
            <a:endParaRPr sz="1600" b="0" i="0" u="none" strike="noStrike" cap="none" dirty="0">
              <a:solidFill>
                <a:schemeClr val="dk1"/>
              </a:solidFill>
              <a:latin typeface="Arial"/>
              <a:ea typeface="Arial"/>
              <a:cs typeface="Arial"/>
              <a:sym typeface="Arial"/>
            </a:endParaRPr>
          </a:p>
          <a:p>
            <a:pPr marL="285750" marR="0" lvl="0" indent="-285750" algn="l" rtl="0">
              <a:lnSpc>
                <a:spcPct val="115000"/>
              </a:lnSpc>
              <a:spcBef>
                <a:spcPts val="600"/>
              </a:spcBef>
              <a:spcAft>
                <a:spcPts val="0"/>
              </a:spcAft>
              <a:buClr>
                <a:schemeClr val="dk1"/>
              </a:buClr>
              <a:buSzPts val="1800"/>
              <a:buFont typeface="Proxima Nova"/>
              <a:buChar char="•"/>
            </a:pPr>
            <a:r>
              <a:rPr lang="en-US" sz="1600" b="1" i="0" u="none" strike="noStrike" cap="none" dirty="0">
                <a:solidFill>
                  <a:schemeClr val="dk1"/>
                </a:solidFill>
                <a:latin typeface="Arial"/>
                <a:ea typeface="Arial"/>
                <a:cs typeface="Arial"/>
                <a:sym typeface="Arial"/>
              </a:rPr>
              <a:t>Audit </a:t>
            </a:r>
            <a:r>
              <a:rPr lang="en-US" sz="1600" b="0" i="0" u="none" strike="noStrike" cap="none" dirty="0">
                <a:solidFill>
                  <a:schemeClr val="dk1"/>
                </a:solidFill>
                <a:latin typeface="Arial"/>
                <a:ea typeface="Arial"/>
                <a:cs typeface="Arial"/>
                <a:sym typeface="Arial"/>
              </a:rPr>
              <a:t>policy and procedure compliance</a:t>
            </a:r>
            <a:endParaRPr sz="1600" b="0" i="0" u="none" strike="noStrike" cap="none" dirty="0">
              <a:solidFill>
                <a:schemeClr val="dk1"/>
              </a:solidFill>
              <a:latin typeface="Arial"/>
              <a:ea typeface="Arial"/>
              <a:cs typeface="Arial"/>
              <a:sym typeface="Arial"/>
            </a:endParaRPr>
          </a:p>
        </p:txBody>
      </p:sp>
      <p:pic>
        <p:nvPicPr>
          <p:cNvPr id="196" name="Google Shape;196;p22"/>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197" name="Google Shape;197;p22"/>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198" name="Google Shape;198;p22"/>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ea typeface="Helvetica Neue"/>
                <a:cs typeface="Helvetica Neue"/>
                <a:sym typeface="Helvetica Neue"/>
              </a:rPr>
              <a:t>What Do We Need?</a:t>
            </a:r>
            <a:endParaRPr sz="3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cxnSp>
        <p:nvCxnSpPr>
          <p:cNvPr id="205" name="Google Shape;205;p23"/>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06" name="Google Shape;206;p23"/>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11</a:t>
            </a:fld>
            <a:endParaRPr sz="1000" dirty="0">
              <a:latin typeface="Helvetica Neue"/>
              <a:ea typeface="Helvetica Neue"/>
              <a:cs typeface="Helvetica Neue"/>
              <a:sym typeface="Helvetica Neue"/>
            </a:endParaRPr>
          </a:p>
        </p:txBody>
      </p:sp>
      <p:sp>
        <p:nvSpPr>
          <p:cNvPr id="207" name="Google Shape;207;p23"/>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208" name="Google Shape;208;p23"/>
          <p:cNvSpPr txBox="1"/>
          <p:nvPr/>
        </p:nvSpPr>
        <p:spPr>
          <a:xfrm>
            <a:off x="800110" y="1602254"/>
            <a:ext cx="75438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Privacy involves everyone in the district. </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Everyone who touches student data is responsible for behaving in ways that protect the information.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A privacy leader is needed, </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but the work is </a:t>
            </a:r>
            <a:r>
              <a:rPr lang="en-US" sz="2000" b="1" i="0" u="none" strike="noStrike" cap="none" dirty="0">
                <a:solidFill>
                  <a:srgbClr val="4A7DBA"/>
                </a:solidFill>
                <a:latin typeface="Arial"/>
                <a:ea typeface="Arial"/>
                <a:cs typeface="Arial"/>
                <a:sym typeface="Arial"/>
              </a:rPr>
              <a:t>everyone’s job. </a:t>
            </a:r>
            <a:endParaRPr sz="1400" b="1" i="0" u="none" strike="noStrike" cap="none" dirty="0">
              <a:solidFill>
                <a:srgbClr val="4A7DBA"/>
              </a:solidFill>
              <a:latin typeface="Arial"/>
              <a:ea typeface="Arial"/>
              <a:cs typeface="Arial"/>
              <a:sym typeface="Arial"/>
            </a:endParaRPr>
          </a:p>
        </p:txBody>
      </p:sp>
      <p:pic>
        <p:nvPicPr>
          <p:cNvPr id="209" name="Google Shape;209;p23"/>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210" name="Google Shape;210;p23"/>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211" name="Google Shape;211;p23"/>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n-lt"/>
              </a:rPr>
              <a:t>Who Needs to be Involved?</a:t>
            </a:r>
            <a:endParaRPr sz="3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cxnSp>
        <p:nvCxnSpPr>
          <p:cNvPr id="217" name="Google Shape;217;p24"/>
          <p:cNvCxnSpPr/>
          <p:nvPr/>
        </p:nvCxnSpPr>
        <p:spPr>
          <a:xfrm rot="10800000">
            <a:off x="617546" y="4755762"/>
            <a:ext cx="6974100" cy="1800"/>
          </a:xfrm>
          <a:prstGeom prst="straightConnector1">
            <a:avLst/>
          </a:prstGeom>
          <a:noFill/>
          <a:ln w="25400" cap="flat" cmpd="sng">
            <a:solidFill>
              <a:srgbClr val="C5D8F1"/>
            </a:solidFill>
            <a:prstDash val="solid"/>
            <a:round/>
            <a:headEnd type="none" w="sm" len="sm"/>
            <a:tailEnd type="none" w="sm" len="sm"/>
          </a:ln>
        </p:spPr>
      </p:cxnSp>
      <p:sp>
        <p:nvSpPr>
          <p:cNvPr id="218" name="Google Shape;218;p24"/>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12</a:t>
            </a:fld>
            <a:endParaRPr sz="1000" dirty="0">
              <a:latin typeface="Helvetica Neue"/>
              <a:ea typeface="Helvetica Neue"/>
              <a:cs typeface="Helvetica Neue"/>
              <a:sym typeface="Helvetica Neue"/>
            </a:endParaRPr>
          </a:p>
        </p:txBody>
      </p:sp>
      <p:sp>
        <p:nvSpPr>
          <p:cNvPr id="219" name="Google Shape;219;p24"/>
          <p:cNvSpPr txBox="1">
            <a:spLocks noGrp="1"/>
          </p:cNvSpPr>
          <p:nvPr>
            <p:ph type="title"/>
          </p:nvPr>
        </p:nvSpPr>
        <p:spPr>
          <a:xfrm>
            <a:off x="266625" y="460150"/>
            <a:ext cx="85215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rPr>
              <a:t>What Do Employees Need to Know?</a:t>
            </a:r>
            <a:endParaRPr sz="3400" dirty="0">
              <a:latin typeface="+mj-lt"/>
            </a:endParaRPr>
          </a:p>
        </p:txBody>
      </p:sp>
      <p:sp>
        <p:nvSpPr>
          <p:cNvPr id="220" name="Google Shape;220;p24"/>
          <p:cNvSpPr/>
          <p:nvPr/>
        </p:nvSpPr>
        <p:spPr>
          <a:xfrm>
            <a:off x="0" y="1"/>
            <a:ext cx="9144000" cy="23850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221" name="Google Shape;221;p24"/>
          <p:cNvSpPr txBox="1"/>
          <p:nvPr/>
        </p:nvSpPr>
        <p:spPr>
          <a:xfrm>
            <a:off x="407020" y="1186636"/>
            <a:ext cx="6974100" cy="3078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Aft>
                <a:spcPts val="600"/>
              </a:spcAft>
              <a:buClr>
                <a:srgbClr val="000000"/>
              </a:buClr>
              <a:buSzPts val="1800"/>
              <a:buFont typeface="Arial"/>
              <a:buChar char="•"/>
            </a:pPr>
            <a:r>
              <a:rPr lang="en-US" sz="1800" dirty="0"/>
              <a:t>All employees need to know:</a:t>
            </a:r>
            <a:endParaRPr sz="1800" dirty="0"/>
          </a:p>
          <a:p>
            <a:pPr marL="914400" marR="0" lvl="1" indent="-342900" algn="l" rtl="0">
              <a:lnSpc>
                <a:spcPct val="100000"/>
              </a:lnSpc>
              <a:spcAft>
                <a:spcPts val="600"/>
              </a:spcAft>
              <a:buSzPts val="1800"/>
              <a:buChar char="○"/>
            </a:pPr>
            <a:r>
              <a:rPr lang="en-US" sz="1800" dirty="0"/>
              <a:t>How to go about their work in a way that complies with FERPA, PPRA, and our state student data privacy law</a:t>
            </a:r>
            <a:endParaRPr sz="1800" dirty="0"/>
          </a:p>
          <a:p>
            <a:pPr marL="914400" marR="0" lvl="1" indent="-342900" algn="l" rtl="0">
              <a:lnSpc>
                <a:spcPct val="100000"/>
              </a:lnSpc>
              <a:spcAft>
                <a:spcPts val="600"/>
              </a:spcAft>
              <a:buSzPts val="1800"/>
              <a:buChar char="○"/>
            </a:pPr>
            <a:r>
              <a:rPr lang="en-US" sz="1800" dirty="0"/>
              <a:t>The requirement to engage in the established technology privacy and security vetting process</a:t>
            </a:r>
            <a:endParaRPr sz="1800" dirty="0"/>
          </a:p>
          <a:p>
            <a:pPr marL="914400" marR="0" lvl="1" indent="-342900" algn="l" rtl="0">
              <a:lnSpc>
                <a:spcPct val="100000"/>
              </a:lnSpc>
              <a:spcAft>
                <a:spcPts val="600"/>
              </a:spcAft>
              <a:buSzPts val="1800"/>
              <a:buChar char="○"/>
            </a:pPr>
            <a:r>
              <a:rPr lang="en-US" sz="1800" dirty="0"/>
              <a:t>How to think defensively about email to reduce the risk of falling for phishing attacks</a:t>
            </a:r>
            <a:endParaRPr sz="1800" dirty="0"/>
          </a:p>
          <a:p>
            <a:pPr marL="914400" marR="0" lvl="1" indent="-342900" algn="l" rtl="0">
              <a:lnSpc>
                <a:spcPct val="100000"/>
              </a:lnSpc>
              <a:spcAft>
                <a:spcPts val="600"/>
              </a:spcAft>
              <a:buSzPts val="1800"/>
              <a:buChar char="○"/>
            </a:pPr>
            <a:r>
              <a:rPr lang="en-US" sz="1800" dirty="0"/>
              <a:t>The requirement to keep passwords secure and use multi-factor authentication</a:t>
            </a:r>
          </a:p>
          <a:p>
            <a:pPr marL="571500" marR="0" lvl="1" algn="l" rtl="0">
              <a:lnSpc>
                <a:spcPct val="100000"/>
              </a:lnSpc>
              <a:spcAft>
                <a:spcPts val="600"/>
              </a:spcAft>
              <a:buSzPts val="1800"/>
            </a:pPr>
            <a:endParaRPr sz="1800" dirty="0"/>
          </a:p>
          <a:p>
            <a:pPr marL="914400" marR="0" lvl="0" indent="0" algn="l" rtl="0">
              <a:lnSpc>
                <a:spcPct val="100000"/>
              </a:lnSpc>
              <a:spcBef>
                <a:spcPts val="0"/>
              </a:spcBef>
              <a:spcAft>
                <a:spcPts val="0"/>
              </a:spcAft>
              <a:buNone/>
            </a:pPr>
            <a:endParaRPr sz="1800" dirty="0"/>
          </a:p>
        </p:txBody>
      </p:sp>
      <p:pic>
        <p:nvPicPr>
          <p:cNvPr id="222" name="Google Shape;222;p24"/>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223" name="Google Shape;223;p24"/>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cxnSp>
        <p:nvCxnSpPr>
          <p:cNvPr id="229" name="Google Shape;229;p25"/>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30" name="Google Shape;230;p25"/>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13</a:t>
            </a:fld>
            <a:endParaRPr sz="1000" dirty="0">
              <a:latin typeface="Helvetica Neue"/>
              <a:ea typeface="Helvetica Neue"/>
              <a:cs typeface="Helvetica Neue"/>
              <a:sym typeface="Helvetica Neue"/>
            </a:endParaRPr>
          </a:p>
        </p:txBody>
      </p:sp>
      <p:sp>
        <p:nvSpPr>
          <p:cNvPr id="231" name="Google Shape;231;p25"/>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232" name="Google Shape;232;p25"/>
          <p:cNvSpPr txBox="1"/>
          <p:nvPr/>
        </p:nvSpPr>
        <p:spPr>
          <a:xfrm>
            <a:off x="800108" y="1971591"/>
            <a:ext cx="75438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dirty="0">
                <a:solidFill>
                  <a:srgbClr val="000000"/>
                </a:solidFill>
                <a:latin typeface="Arial"/>
                <a:ea typeface="Arial"/>
                <a:cs typeface="Arial"/>
                <a:sym typeface="Arial"/>
              </a:rPr>
              <a:t>[Optional slide]</a:t>
            </a:r>
            <a:r>
              <a:rPr lang="en-US" sz="2400" b="0" i="0" u="none" strike="noStrike" cap="none" dirty="0">
                <a:solidFill>
                  <a:srgbClr val="000000"/>
                </a:solidFill>
                <a:latin typeface="Arial"/>
                <a:ea typeface="Arial"/>
                <a:cs typeface="Arial"/>
                <a:sym typeface="Arial"/>
              </a:rPr>
              <a:t>: insert the top 3-5 privacy needs, risks or potential impacts for your district.</a:t>
            </a:r>
            <a:endParaRPr sz="2400" b="0" i="0" u="none" strike="noStrike" cap="none" dirty="0">
              <a:solidFill>
                <a:srgbClr val="000000"/>
              </a:solidFill>
              <a:latin typeface="Arial"/>
              <a:ea typeface="Arial"/>
              <a:cs typeface="Arial"/>
              <a:sym typeface="Arial"/>
            </a:endParaRPr>
          </a:p>
        </p:txBody>
      </p:sp>
      <p:pic>
        <p:nvPicPr>
          <p:cNvPr id="233" name="Google Shape;233;p25"/>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234" name="Google Shape;234;p25"/>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235" name="Google Shape;235;p25"/>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ea typeface="Helvetica Neue"/>
                <a:cs typeface="Helvetica Neue"/>
                <a:sym typeface="Helvetica Neue"/>
              </a:rPr>
              <a:t>Wh</a:t>
            </a:r>
            <a:r>
              <a:rPr lang="en-US" sz="3400" b="1" dirty="0">
                <a:solidFill>
                  <a:schemeClr val="dk2"/>
                </a:solidFill>
                <a:latin typeface="+mj-lt"/>
              </a:rPr>
              <a:t>ere Should We Begin?</a:t>
            </a:r>
            <a:endParaRPr sz="3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cxnSp>
        <p:nvCxnSpPr>
          <p:cNvPr id="241" name="Google Shape;241;p26"/>
          <p:cNvCxnSpPr/>
          <p:nvPr/>
        </p:nvCxnSpPr>
        <p:spPr>
          <a:xfrm rot="10800000">
            <a:off x="617546" y="4755762"/>
            <a:ext cx="6974100" cy="1800"/>
          </a:xfrm>
          <a:prstGeom prst="straightConnector1">
            <a:avLst/>
          </a:prstGeom>
          <a:noFill/>
          <a:ln w="25400" cap="flat" cmpd="sng">
            <a:solidFill>
              <a:srgbClr val="C5D8F1"/>
            </a:solidFill>
            <a:prstDash val="solid"/>
            <a:round/>
            <a:headEnd type="none" w="sm" len="sm"/>
            <a:tailEnd type="none" w="sm" len="sm"/>
          </a:ln>
        </p:spPr>
      </p:cxnSp>
      <p:sp>
        <p:nvSpPr>
          <p:cNvPr id="242" name="Google Shape;242;p26"/>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14</a:t>
            </a:fld>
            <a:endParaRPr sz="1000" dirty="0">
              <a:latin typeface="Helvetica Neue"/>
              <a:ea typeface="Helvetica Neue"/>
              <a:cs typeface="Helvetica Neue"/>
              <a:sym typeface="Helvetica Neue"/>
            </a:endParaRPr>
          </a:p>
        </p:txBody>
      </p:sp>
      <p:sp>
        <p:nvSpPr>
          <p:cNvPr id="243" name="Google Shape;243;p26"/>
          <p:cNvSpPr/>
          <p:nvPr/>
        </p:nvSpPr>
        <p:spPr>
          <a:xfrm>
            <a:off x="0" y="1"/>
            <a:ext cx="9144000" cy="23850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244" name="Google Shape;244;p26"/>
          <p:cNvSpPr txBox="1"/>
          <p:nvPr/>
        </p:nvSpPr>
        <p:spPr>
          <a:xfrm>
            <a:off x="915600" y="1320450"/>
            <a:ext cx="7213800" cy="25026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60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Understanding and engaging in regularly scheduled, active discussion and deliberation on data privacy and security matters</a:t>
            </a:r>
            <a:endParaRPr sz="1800" b="0" i="0" u="none" strike="noStrike" cap="none" dirty="0">
              <a:solidFill>
                <a:schemeClr val="dk1"/>
              </a:solidFill>
              <a:latin typeface="Arial"/>
              <a:ea typeface="Arial"/>
              <a:cs typeface="Arial"/>
              <a:sym typeface="Arial"/>
            </a:endParaRPr>
          </a:p>
          <a:p>
            <a:pPr marL="457200" marR="0" lvl="0" indent="-355600" algn="l" rtl="0">
              <a:lnSpc>
                <a:spcPct val="115000"/>
              </a:lnSpc>
              <a:spcBef>
                <a:spcPts val="0"/>
              </a:spcBef>
              <a:spcAft>
                <a:spcPts val="60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Up to date policies and regulations addressing data privacy compliance requirements. </a:t>
            </a:r>
            <a:endParaRPr sz="1800" b="0" i="0" u="none" strike="noStrike" cap="none" dirty="0">
              <a:solidFill>
                <a:schemeClr val="dk1"/>
              </a:solidFill>
              <a:latin typeface="Arial"/>
              <a:ea typeface="Arial"/>
              <a:cs typeface="Arial"/>
              <a:sym typeface="Arial"/>
            </a:endParaRPr>
          </a:p>
          <a:p>
            <a:pPr marL="457200" marR="0" lvl="0" indent="-355600" algn="l" rtl="0">
              <a:lnSpc>
                <a:spcPct val="115000"/>
              </a:lnSpc>
              <a:spcBef>
                <a:spcPts val="0"/>
              </a:spcBef>
              <a:spcAft>
                <a:spcPts val="600"/>
              </a:spcAft>
              <a:buClr>
                <a:schemeClr val="dk1"/>
              </a:buClr>
              <a:buSzPct val="100000"/>
              <a:buFont typeface="Arial"/>
              <a:buChar char="●"/>
            </a:pPr>
            <a:r>
              <a:rPr lang="en-US" sz="1800" b="0" i="0" u="none" strike="noStrike" cap="none" dirty="0">
                <a:solidFill>
                  <a:schemeClr val="dk1"/>
                </a:solidFill>
                <a:latin typeface="Arial"/>
                <a:ea typeface="Arial"/>
                <a:cs typeface="Arial"/>
                <a:sym typeface="Arial"/>
              </a:rPr>
              <a:t>Clear policy expectations for the protection of student data privacy and security, as well as the transparent use of data.</a:t>
            </a:r>
            <a:endParaRPr sz="1800" b="0" i="0" u="none" strike="noStrike" cap="none" dirty="0">
              <a:solidFill>
                <a:schemeClr val="dk1"/>
              </a:solidFill>
              <a:latin typeface="Arial"/>
              <a:ea typeface="Arial"/>
              <a:cs typeface="Arial"/>
              <a:sym typeface="Arial"/>
            </a:endParaRPr>
          </a:p>
          <a:p>
            <a:pPr marL="457200" marR="0" lvl="0" indent="0" algn="l" rtl="0">
              <a:lnSpc>
                <a:spcPct val="115000"/>
              </a:lnSpc>
              <a:spcBef>
                <a:spcPts val="60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245" name="Google Shape;245;p26"/>
          <p:cNvSpPr txBox="1"/>
          <p:nvPr/>
        </p:nvSpPr>
        <p:spPr>
          <a:xfrm>
            <a:off x="4331375" y="3982475"/>
            <a:ext cx="3798000" cy="36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hlink"/>
                </a:solidFill>
                <a:latin typeface="Arial"/>
                <a:ea typeface="Arial"/>
                <a:cs typeface="Arial"/>
                <a:sym typeface="Arial"/>
                <a:hlinkClick r:id="rId3"/>
              </a:rPr>
              <a:t>CoSN’s Trusted Learning Environment Leadership Practices</a:t>
            </a:r>
            <a:endParaRPr sz="1000" b="0" i="0" u="none" strike="noStrike" cap="none" dirty="0">
              <a:solidFill>
                <a:srgbClr val="000000"/>
              </a:solidFill>
              <a:latin typeface="Arial"/>
              <a:ea typeface="Arial"/>
              <a:cs typeface="Arial"/>
              <a:sym typeface="Arial"/>
            </a:endParaRPr>
          </a:p>
        </p:txBody>
      </p:sp>
      <p:pic>
        <p:nvPicPr>
          <p:cNvPr id="246" name="Google Shape;246;p26"/>
          <p:cNvPicPr preferRelativeResize="0"/>
          <p:nvPr/>
        </p:nvPicPr>
        <p:blipFill rotWithShape="1">
          <a:blip r:embed="rId4">
            <a:alphaModFix/>
          </a:blip>
          <a:srcRect/>
          <a:stretch/>
        </p:blipFill>
        <p:spPr>
          <a:xfrm>
            <a:off x="617425" y="4831457"/>
            <a:ext cx="563527" cy="168987"/>
          </a:xfrm>
          <a:prstGeom prst="rect">
            <a:avLst/>
          </a:prstGeom>
          <a:noFill/>
          <a:ln>
            <a:noFill/>
          </a:ln>
        </p:spPr>
      </p:pic>
      <p:sp>
        <p:nvSpPr>
          <p:cNvPr id="247" name="Google Shape;247;p26"/>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248" name="Google Shape;248;p26"/>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rPr>
              <a:t>Critical Leadership Needs</a:t>
            </a:r>
            <a:endParaRPr sz="3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cxnSp>
        <p:nvCxnSpPr>
          <p:cNvPr id="254" name="Google Shape;254;p27"/>
          <p:cNvCxnSpPr/>
          <p:nvPr/>
        </p:nvCxnSpPr>
        <p:spPr>
          <a:xfrm rot="10800000">
            <a:off x="617546" y="4755762"/>
            <a:ext cx="6974100" cy="1800"/>
          </a:xfrm>
          <a:prstGeom prst="straightConnector1">
            <a:avLst/>
          </a:prstGeom>
          <a:noFill/>
          <a:ln w="25400" cap="flat" cmpd="sng">
            <a:solidFill>
              <a:srgbClr val="C5D8F1"/>
            </a:solidFill>
            <a:prstDash val="solid"/>
            <a:round/>
            <a:headEnd type="none" w="sm" len="sm"/>
            <a:tailEnd type="none" w="sm" len="sm"/>
          </a:ln>
        </p:spPr>
      </p:cxnSp>
      <p:sp>
        <p:nvSpPr>
          <p:cNvPr id="255" name="Google Shape;255;p27"/>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15</a:t>
            </a:fld>
            <a:endParaRPr sz="1000" dirty="0">
              <a:latin typeface="Helvetica Neue"/>
              <a:ea typeface="Helvetica Neue"/>
              <a:cs typeface="Helvetica Neue"/>
              <a:sym typeface="Helvetica Neue"/>
            </a:endParaRPr>
          </a:p>
        </p:txBody>
      </p:sp>
      <p:sp>
        <p:nvSpPr>
          <p:cNvPr id="256" name="Google Shape;256;p27"/>
          <p:cNvSpPr/>
          <p:nvPr/>
        </p:nvSpPr>
        <p:spPr>
          <a:xfrm>
            <a:off x="0" y="1"/>
            <a:ext cx="9144000" cy="23850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257" name="Google Shape;257;p27"/>
          <p:cNvSpPr txBox="1"/>
          <p:nvPr/>
        </p:nvSpPr>
        <p:spPr>
          <a:xfrm>
            <a:off x="1084950" y="1378355"/>
            <a:ext cx="6974100" cy="23868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60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Executive leader responsible for development and implementation of data privacy and security policies and practices </a:t>
            </a:r>
            <a:endParaRPr sz="18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60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Transparent, updated and accessible communications regarding the collection, management and use of student data for our community</a:t>
            </a:r>
            <a:endParaRPr sz="1800" b="0" i="0" u="none" strike="noStrike" cap="none" dirty="0">
              <a:solidFill>
                <a:schemeClr val="dk1"/>
              </a:solidFill>
              <a:latin typeface="Arial"/>
              <a:ea typeface="Arial"/>
              <a:cs typeface="Arial"/>
              <a:sym typeface="Arial"/>
            </a:endParaRPr>
          </a:p>
          <a:p>
            <a:pPr marL="457200" marR="0" lvl="0" indent="-342900" algn="l" rtl="0">
              <a:lnSpc>
                <a:spcPct val="115000"/>
              </a:lnSpc>
              <a:spcBef>
                <a:spcPts val="0"/>
              </a:spcBef>
              <a:spcAft>
                <a:spcPts val="60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Adequate resources to meet data privacy and security needs. </a:t>
            </a:r>
            <a:endParaRPr sz="1800" b="0" i="0" u="none" strike="noStrike" cap="none" dirty="0">
              <a:solidFill>
                <a:schemeClr val="dk1"/>
              </a:solidFill>
              <a:latin typeface="Arial"/>
              <a:ea typeface="Arial"/>
              <a:cs typeface="Arial"/>
              <a:sym typeface="Arial"/>
            </a:endParaRPr>
          </a:p>
          <a:p>
            <a:pPr marL="457200" marR="0" lvl="0" indent="0" algn="l" rtl="0">
              <a:lnSpc>
                <a:spcPct val="115000"/>
              </a:lnSpc>
              <a:spcBef>
                <a:spcPts val="6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258" name="Google Shape;258;p27"/>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259" name="Google Shape;259;p27"/>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260" name="Google Shape;260;p27"/>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rPr>
              <a:t>Critical Leadership Needs</a:t>
            </a:r>
            <a:endParaRPr sz="3400" dirty="0">
              <a:latin typeface="+mj-lt"/>
            </a:endParaRPr>
          </a:p>
        </p:txBody>
      </p:sp>
      <p:sp>
        <p:nvSpPr>
          <p:cNvPr id="261" name="Google Shape;261;p27"/>
          <p:cNvSpPr txBox="1"/>
          <p:nvPr/>
        </p:nvSpPr>
        <p:spPr>
          <a:xfrm>
            <a:off x="4458750" y="3982475"/>
            <a:ext cx="36708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hlink"/>
                </a:solidFill>
                <a:latin typeface="Arial"/>
                <a:ea typeface="Arial"/>
                <a:cs typeface="Arial"/>
                <a:sym typeface="Arial"/>
                <a:hlinkClick r:id="rId4"/>
              </a:rPr>
              <a:t>CoSN’s Trusted Learning Environment Leadership Practices</a:t>
            </a:r>
            <a:endParaRPr sz="10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cxnSp>
        <p:nvCxnSpPr>
          <p:cNvPr id="267" name="Google Shape;267;p28"/>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68" name="Google Shape;268;p28"/>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16</a:t>
            </a:fld>
            <a:endParaRPr sz="1000" dirty="0">
              <a:latin typeface="Helvetica Neue"/>
              <a:ea typeface="Helvetica Neue"/>
              <a:cs typeface="Helvetica Neue"/>
              <a:sym typeface="Helvetica Neue"/>
            </a:endParaRPr>
          </a:p>
        </p:txBody>
      </p:sp>
      <p:sp>
        <p:nvSpPr>
          <p:cNvPr id="269" name="Google Shape;269;p28"/>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270" name="Google Shape;270;p28"/>
          <p:cNvSpPr txBox="1">
            <a:spLocks noGrp="1"/>
          </p:cNvSpPr>
          <p:nvPr>
            <p:ph type="body" idx="1"/>
          </p:nvPr>
        </p:nvSpPr>
        <p:spPr>
          <a:xfrm>
            <a:off x="910950" y="1627350"/>
            <a:ext cx="7322100" cy="1888800"/>
          </a:xfrm>
          <a:prstGeom prst="rect">
            <a:avLst/>
          </a:prstGeom>
          <a:noFill/>
          <a:ln>
            <a:noFill/>
          </a:ln>
        </p:spPr>
        <p:txBody>
          <a:bodyPr spcFirstLastPara="1" wrap="square" lIns="91425" tIns="45700" rIns="91425" bIns="45700" anchor="t" anchorCtr="0">
            <a:noAutofit/>
          </a:bodyPr>
          <a:lstStyle/>
          <a:p>
            <a:pPr marL="203200" lvl="0" indent="0" algn="ctr" rtl="0">
              <a:lnSpc>
                <a:spcPct val="100000"/>
              </a:lnSpc>
              <a:spcBef>
                <a:spcPts val="0"/>
              </a:spcBef>
              <a:spcAft>
                <a:spcPts val="0"/>
              </a:spcAft>
              <a:buSzPts val="3200"/>
              <a:buNone/>
            </a:pPr>
            <a:r>
              <a:rPr lang="en-US" sz="2400" i="1" dirty="0">
                <a:latin typeface="Arial"/>
                <a:ea typeface="Arial"/>
                <a:cs typeface="Arial"/>
                <a:sym typeface="Arial"/>
              </a:rPr>
              <a:t>[Optional Slide]</a:t>
            </a:r>
            <a:r>
              <a:rPr lang="en-US" sz="2400" dirty="0">
                <a:latin typeface="Arial"/>
                <a:ea typeface="Arial"/>
                <a:cs typeface="Arial"/>
                <a:sym typeface="Arial"/>
              </a:rPr>
              <a:t>: insert information that explains what you want from leadership to get started. Are you asking for resources, authority, policies or something else?</a:t>
            </a:r>
            <a:endParaRPr sz="2400" dirty="0">
              <a:latin typeface="Arial"/>
              <a:ea typeface="Arial"/>
              <a:cs typeface="Arial"/>
              <a:sym typeface="Arial"/>
            </a:endParaRPr>
          </a:p>
        </p:txBody>
      </p:sp>
      <p:pic>
        <p:nvPicPr>
          <p:cNvPr id="271" name="Google Shape;271;p28"/>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272" name="Google Shape;272;p28"/>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273" name="Google Shape;273;p28"/>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rPr>
              <a:t>Critical Leadership Needs</a:t>
            </a:r>
            <a:endParaRPr sz="3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cxnSp>
        <p:nvCxnSpPr>
          <p:cNvPr id="278" name="Google Shape;278;p29"/>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79" name="Google Shape;279;p29"/>
          <p:cNvSpPr txBox="1"/>
          <p:nvPr/>
        </p:nvSpPr>
        <p:spPr>
          <a:xfrm>
            <a:off x="927300" y="1340700"/>
            <a:ext cx="7289400" cy="2462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600"/>
              </a:spcBef>
              <a:spcAft>
                <a:spcPts val="0"/>
              </a:spcAft>
              <a:buClr>
                <a:srgbClr val="000000"/>
              </a:buClr>
              <a:buSzPts val="2000"/>
              <a:buFont typeface="Arial"/>
              <a:buNone/>
            </a:pPr>
            <a:r>
              <a:rPr lang="en-US" sz="1800" b="1" i="0" u="none" strike="noStrike" cap="none" dirty="0">
                <a:solidFill>
                  <a:schemeClr val="dk1"/>
                </a:solidFill>
                <a:latin typeface="Arial"/>
                <a:ea typeface="Arial"/>
                <a:cs typeface="Arial"/>
                <a:sym typeface="Arial"/>
              </a:rPr>
              <a:t>Lack of understanding of:</a:t>
            </a:r>
            <a:endParaRPr sz="1800" b="0" i="0" u="none" strike="noStrike" cap="none" dirty="0">
              <a:solidFill>
                <a:srgbClr val="000000"/>
              </a:solidFill>
              <a:latin typeface="Arial"/>
              <a:ea typeface="Arial"/>
              <a:cs typeface="Arial"/>
              <a:sym typeface="Arial"/>
            </a:endParaRPr>
          </a:p>
          <a:p>
            <a:pPr marL="457200" marR="0" lvl="0" indent="-228600" algn="l" rtl="0">
              <a:lnSpc>
                <a:spcPct val="115000"/>
              </a:lnSpc>
              <a:spcBef>
                <a:spcPts val="600"/>
              </a:spcBef>
              <a:spcAft>
                <a:spcPts val="0"/>
              </a:spcAft>
              <a:buClr>
                <a:srgbClr val="000000"/>
              </a:buClr>
              <a:buSzPts val="2000"/>
              <a:buFont typeface="Arial"/>
              <a:buChar char="•"/>
            </a:pPr>
            <a:r>
              <a:rPr lang="en-US" sz="1800" b="0" i="0" u="none" strike="noStrike" cap="none" dirty="0">
                <a:solidFill>
                  <a:schemeClr val="dk1"/>
                </a:solidFill>
                <a:latin typeface="Arial"/>
                <a:ea typeface="Arial"/>
                <a:cs typeface="Arial"/>
                <a:sym typeface="Arial"/>
              </a:rPr>
              <a:t>Why we collect student data</a:t>
            </a:r>
            <a:endParaRPr sz="1800" b="0" i="0" u="none" strike="noStrike" cap="none" dirty="0">
              <a:solidFill>
                <a:srgbClr val="000000"/>
              </a:solidFill>
              <a:latin typeface="Arial"/>
              <a:ea typeface="Arial"/>
              <a:cs typeface="Arial"/>
              <a:sym typeface="Arial"/>
            </a:endParaRPr>
          </a:p>
          <a:p>
            <a:pPr marL="457200" marR="0" lvl="0" indent="-228600" algn="l" rtl="0">
              <a:lnSpc>
                <a:spcPct val="115000"/>
              </a:lnSpc>
              <a:spcBef>
                <a:spcPts val="600"/>
              </a:spcBef>
              <a:spcAft>
                <a:spcPts val="0"/>
              </a:spcAft>
              <a:buClr>
                <a:srgbClr val="000000"/>
              </a:buClr>
              <a:buSzPts val="2000"/>
              <a:buFont typeface="Arial"/>
              <a:buChar char="•"/>
            </a:pPr>
            <a:r>
              <a:rPr lang="en-US" sz="1800" b="0" i="0" u="none" strike="noStrike" cap="none" dirty="0">
                <a:solidFill>
                  <a:schemeClr val="dk1"/>
                </a:solidFill>
                <a:latin typeface="Arial"/>
                <a:ea typeface="Arial"/>
                <a:cs typeface="Arial"/>
                <a:sym typeface="Arial"/>
              </a:rPr>
              <a:t>How technology benefits our students and how it works</a:t>
            </a:r>
            <a:endParaRPr sz="1800" b="0" i="0" u="none" strike="noStrike" cap="none" dirty="0">
              <a:solidFill>
                <a:srgbClr val="000000"/>
              </a:solidFill>
              <a:latin typeface="Arial"/>
              <a:ea typeface="Arial"/>
              <a:cs typeface="Arial"/>
              <a:sym typeface="Arial"/>
            </a:endParaRPr>
          </a:p>
          <a:p>
            <a:pPr marL="457200" marR="0" lvl="0" indent="-228600" algn="l" rtl="0">
              <a:lnSpc>
                <a:spcPct val="115000"/>
              </a:lnSpc>
              <a:spcBef>
                <a:spcPts val="600"/>
              </a:spcBef>
              <a:spcAft>
                <a:spcPts val="0"/>
              </a:spcAft>
              <a:buClr>
                <a:srgbClr val="000000"/>
              </a:buClr>
              <a:buSzPts val="2000"/>
              <a:buFont typeface="Arial"/>
              <a:buChar char="•"/>
            </a:pPr>
            <a:r>
              <a:rPr lang="en-US" sz="1800" b="0" i="0" u="none" strike="noStrike" cap="none" dirty="0">
                <a:solidFill>
                  <a:schemeClr val="dk1"/>
                </a:solidFill>
                <a:latin typeface="Arial"/>
                <a:ea typeface="Arial"/>
                <a:cs typeface="Arial"/>
                <a:sym typeface="Arial"/>
              </a:rPr>
              <a:t>How we protect student data </a:t>
            </a:r>
            <a:endParaRPr sz="1800" b="0" i="0" u="none" strike="noStrike" cap="none" dirty="0">
              <a:solidFill>
                <a:srgbClr val="000000"/>
              </a:solidFill>
              <a:latin typeface="Arial"/>
              <a:ea typeface="Arial"/>
              <a:cs typeface="Arial"/>
              <a:sym typeface="Arial"/>
            </a:endParaRPr>
          </a:p>
          <a:p>
            <a:pPr marL="457200" marR="0" lvl="0" indent="-228600" algn="l" rtl="0">
              <a:lnSpc>
                <a:spcPct val="115000"/>
              </a:lnSpc>
              <a:spcBef>
                <a:spcPts val="600"/>
              </a:spcBef>
              <a:spcAft>
                <a:spcPts val="0"/>
              </a:spcAft>
              <a:buClr>
                <a:srgbClr val="000000"/>
              </a:buClr>
              <a:buSzPts val="2000"/>
              <a:buFont typeface="Arial"/>
              <a:buChar char="•"/>
            </a:pPr>
            <a:r>
              <a:rPr lang="en-US" sz="1800" b="0" i="0" u="none" strike="noStrike" cap="none" dirty="0">
                <a:solidFill>
                  <a:schemeClr val="dk1"/>
                </a:solidFill>
                <a:latin typeface="Arial"/>
                <a:ea typeface="Arial"/>
                <a:cs typeface="Arial"/>
                <a:sym typeface="Arial"/>
              </a:rPr>
              <a:t>How we control and protect student data shared with vendors </a:t>
            </a:r>
            <a:endParaRPr sz="1800" b="0" i="0" u="none" strike="noStrike" cap="none" dirty="0">
              <a:solidFill>
                <a:srgbClr val="000000"/>
              </a:solidFill>
              <a:latin typeface="Arial"/>
              <a:ea typeface="Arial"/>
              <a:cs typeface="Arial"/>
              <a:sym typeface="Arial"/>
            </a:endParaRPr>
          </a:p>
          <a:p>
            <a:pPr marL="457200" marR="0" lvl="0" indent="-228600" algn="l" rtl="0">
              <a:lnSpc>
                <a:spcPct val="115000"/>
              </a:lnSpc>
              <a:spcBef>
                <a:spcPts val="600"/>
              </a:spcBef>
              <a:spcAft>
                <a:spcPts val="0"/>
              </a:spcAft>
              <a:buClr>
                <a:srgbClr val="000000"/>
              </a:buClr>
              <a:buSzPts val="2000"/>
              <a:buFont typeface="Arial"/>
              <a:buChar char="•"/>
            </a:pPr>
            <a:r>
              <a:rPr lang="en-US" sz="1800" b="0" i="0" u="none" strike="noStrike" cap="none" dirty="0">
                <a:solidFill>
                  <a:schemeClr val="dk1"/>
                </a:solidFill>
                <a:latin typeface="Arial"/>
                <a:ea typeface="Arial"/>
                <a:cs typeface="Arial"/>
                <a:sym typeface="Arial"/>
              </a:rPr>
              <a:t>The growth of our data privacy program</a:t>
            </a:r>
            <a:endParaRPr sz="1800" b="0" i="0" u="none" strike="noStrike" cap="none" dirty="0">
              <a:solidFill>
                <a:srgbClr val="000000"/>
              </a:solidFill>
              <a:latin typeface="Arial"/>
              <a:ea typeface="Arial"/>
              <a:cs typeface="Arial"/>
              <a:sym typeface="Arial"/>
            </a:endParaRPr>
          </a:p>
          <a:p>
            <a:pPr marL="228600" marR="0" lvl="0" indent="0" algn="l" rtl="0">
              <a:lnSpc>
                <a:spcPct val="115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458788" marR="0" lvl="1" indent="-1585" algn="l" rtl="0">
              <a:lnSpc>
                <a:spcPct val="115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1400"/>
              <a:buFont typeface="Arial"/>
              <a:buNone/>
            </a:pPr>
            <a:endParaRPr sz="1400" b="0" i="1" u="none" strike="noStrike" cap="none" dirty="0">
              <a:solidFill>
                <a:schemeClr val="dk1"/>
              </a:solidFill>
              <a:latin typeface="Arial"/>
              <a:ea typeface="Arial"/>
              <a:cs typeface="Arial"/>
              <a:sym typeface="Arial"/>
            </a:endParaRPr>
          </a:p>
        </p:txBody>
      </p:sp>
      <p:sp>
        <p:nvSpPr>
          <p:cNvPr id="280" name="Google Shape;280;p29"/>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pic>
        <p:nvPicPr>
          <p:cNvPr id="281" name="Google Shape;281;p29"/>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282" name="Google Shape;282;p29"/>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283" name="Google Shape;283;p29"/>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17</a:t>
            </a:fld>
            <a:endParaRPr sz="1000" dirty="0">
              <a:latin typeface="Helvetica Neue"/>
              <a:ea typeface="Helvetica Neue"/>
              <a:cs typeface="Helvetica Neue"/>
              <a:sym typeface="Helvetica Neue"/>
            </a:endParaRPr>
          </a:p>
        </p:txBody>
      </p:sp>
      <p:sp>
        <p:nvSpPr>
          <p:cNvPr id="284" name="Google Shape;284;p29"/>
          <p:cNvSpPr txBox="1">
            <a:spLocks noGrp="1"/>
          </p:cNvSpPr>
          <p:nvPr>
            <p:ph type="title" idx="4294967295"/>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rPr>
              <a:t>Easing Parent Concerns</a:t>
            </a:r>
            <a:endParaRPr sz="34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cxnSp>
        <p:nvCxnSpPr>
          <p:cNvPr id="289" name="Google Shape;289;p30"/>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90" name="Google Shape;290;p30"/>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18</a:t>
            </a:fld>
            <a:endParaRPr sz="1000" dirty="0">
              <a:latin typeface="Helvetica Neue"/>
              <a:ea typeface="Helvetica Neue"/>
              <a:cs typeface="Helvetica Neue"/>
              <a:sym typeface="Helvetica Neue"/>
            </a:endParaRPr>
          </a:p>
        </p:txBody>
      </p:sp>
      <p:sp>
        <p:nvSpPr>
          <p:cNvPr id="291" name="Google Shape;291;p30"/>
          <p:cNvSpPr txBox="1"/>
          <p:nvPr/>
        </p:nvSpPr>
        <p:spPr>
          <a:xfrm>
            <a:off x="768300" y="1329513"/>
            <a:ext cx="7607400" cy="2984400"/>
          </a:xfrm>
          <a:prstGeom prst="rect">
            <a:avLst/>
          </a:prstGeom>
          <a:noFill/>
          <a:ln>
            <a:noFill/>
          </a:ln>
        </p:spPr>
        <p:txBody>
          <a:bodyPr spcFirstLastPara="1" wrap="square" lIns="91425" tIns="45700" rIns="91425" bIns="45700" anchor="t" anchorCtr="0">
            <a:noAutofit/>
          </a:bodyPr>
          <a:lstStyle/>
          <a:p>
            <a:pPr marL="285750" marR="0" lvl="1" indent="-285750" algn="l" rtl="0">
              <a:lnSpc>
                <a:spcPct val="100000"/>
              </a:lnSpc>
              <a:spcBef>
                <a:spcPts val="600"/>
              </a:spcBef>
              <a:spcAft>
                <a:spcPts val="0"/>
              </a:spcAft>
              <a:buClr>
                <a:srgbClr val="000000"/>
              </a:buClr>
              <a:buSzPts val="1800"/>
              <a:buFont typeface="Arial"/>
              <a:buChar char="•"/>
            </a:pPr>
            <a:r>
              <a:rPr lang="en-US" sz="1800" b="0" i="0" u="none" strike="noStrike" cap="none" dirty="0">
                <a:solidFill>
                  <a:schemeClr val="dk1"/>
                </a:solidFill>
                <a:latin typeface="Arial"/>
                <a:ea typeface="Arial"/>
                <a:cs typeface="Arial"/>
                <a:sym typeface="Arial"/>
              </a:rPr>
              <a:t>Pay continuous attention to building and improving our data privacy program</a:t>
            </a:r>
            <a:endParaRPr sz="18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600"/>
              </a:spcBef>
              <a:spcAft>
                <a:spcPts val="0"/>
              </a:spcAft>
              <a:buClr>
                <a:srgbClr val="000000"/>
              </a:buClr>
              <a:buSzPts val="1800"/>
              <a:buFont typeface="Arial"/>
              <a:buChar char="•"/>
            </a:pPr>
            <a:r>
              <a:rPr lang="en-US" sz="1800" b="0" i="0" u="none" strike="noStrike" cap="none" dirty="0">
                <a:solidFill>
                  <a:schemeClr val="dk1"/>
                </a:solidFill>
                <a:latin typeface="Arial"/>
                <a:ea typeface="Arial"/>
                <a:cs typeface="Arial"/>
                <a:sym typeface="Arial"/>
              </a:rPr>
              <a:t>Understand and implement around our legal responsibilities</a:t>
            </a:r>
            <a:endParaRPr sz="18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600"/>
              </a:spcBef>
              <a:spcAft>
                <a:spcPts val="0"/>
              </a:spcAft>
              <a:buClr>
                <a:srgbClr val="000000"/>
              </a:buClr>
              <a:buSzPts val="1800"/>
              <a:buFont typeface="Arial"/>
              <a:buChar char="•"/>
            </a:pPr>
            <a:r>
              <a:rPr lang="en-US" sz="1800" b="0" i="0" u="none" strike="noStrike" cap="none" dirty="0">
                <a:solidFill>
                  <a:schemeClr val="dk1"/>
                </a:solidFill>
                <a:latin typeface="Arial"/>
                <a:ea typeface="Arial"/>
                <a:cs typeface="Arial"/>
                <a:sym typeface="Arial"/>
              </a:rPr>
              <a:t>Properly manage our privacy responsibilities with technology providers</a:t>
            </a:r>
            <a:endParaRPr sz="18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600"/>
              </a:spcBef>
              <a:spcAft>
                <a:spcPts val="0"/>
              </a:spcAft>
              <a:buClr>
                <a:srgbClr val="000000"/>
              </a:buClr>
              <a:buSzPts val="1800"/>
              <a:buFont typeface="Arial"/>
              <a:buChar char="•"/>
            </a:pPr>
            <a:r>
              <a:rPr lang="en-US" sz="1800" b="0" i="0" u="none" strike="noStrike" cap="none" dirty="0">
                <a:solidFill>
                  <a:schemeClr val="dk1"/>
                </a:solidFill>
                <a:latin typeface="Arial"/>
                <a:ea typeface="Arial"/>
                <a:cs typeface="Arial"/>
                <a:sym typeface="Arial"/>
              </a:rPr>
              <a:t>Provide proper training to all employees</a:t>
            </a:r>
            <a:endParaRPr sz="1800" b="0" i="0" u="none" strike="noStrike" cap="none" dirty="0">
              <a:solidFill>
                <a:srgbClr val="000000"/>
              </a:solidFill>
              <a:latin typeface="Arial"/>
              <a:ea typeface="Arial"/>
              <a:cs typeface="Arial"/>
              <a:sym typeface="Arial"/>
            </a:endParaRPr>
          </a:p>
          <a:p>
            <a:pPr marL="285750" marR="0" lvl="1" indent="-285750" algn="l" rtl="0">
              <a:lnSpc>
                <a:spcPct val="100000"/>
              </a:lnSpc>
              <a:spcBef>
                <a:spcPts val="600"/>
              </a:spcBef>
              <a:spcAft>
                <a:spcPts val="0"/>
              </a:spcAft>
              <a:buClr>
                <a:srgbClr val="000000"/>
              </a:buClr>
              <a:buSzPts val="1800"/>
              <a:buFont typeface="Arial"/>
              <a:buChar char="•"/>
            </a:pPr>
            <a:r>
              <a:rPr lang="en-US" sz="1800" b="0" i="0" u="none" strike="noStrike" cap="none" dirty="0">
                <a:solidFill>
                  <a:schemeClr val="dk1"/>
                </a:solidFill>
                <a:latin typeface="Arial"/>
                <a:ea typeface="Arial"/>
                <a:cs typeface="Arial"/>
                <a:sym typeface="Arial"/>
              </a:rPr>
              <a:t>Make privacy training and resources available to parents and students</a:t>
            </a:r>
            <a:endParaRPr sz="1800" b="0" i="0" u="none" strike="noStrike" cap="none" dirty="0">
              <a:solidFill>
                <a:schemeClr val="dk1"/>
              </a:solidFill>
              <a:latin typeface="Arial"/>
              <a:ea typeface="Arial"/>
              <a:cs typeface="Arial"/>
              <a:sym typeface="Arial"/>
            </a:endParaRPr>
          </a:p>
          <a:p>
            <a:pPr marL="285750" marR="0" lvl="1" indent="-285750" algn="l" rtl="0">
              <a:lnSpc>
                <a:spcPct val="100000"/>
              </a:lnSpc>
              <a:spcBef>
                <a:spcPts val="60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Engage students to be good stewards of their own data</a:t>
            </a:r>
            <a:endParaRPr sz="1800" b="0" i="0" u="none" strike="noStrike" cap="none" dirty="0">
              <a:solidFill>
                <a:schemeClr val="dk1"/>
              </a:solidFill>
              <a:latin typeface="Arial"/>
              <a:ea typeface="Arial"/>
              <a:cs typeface="Arial"/>
              <a:sym typeface="Arial"/>
            </a:endParaRPr>
          </a:p>
          <a:p>
            <a:pPr marL="285750" marR="0" lvl="1" indent="-285750" algn="l" rtl="0">
              <a:lnSpc>
                <a:spcPct val="100000"/>
              </a:lnSpc>
              <a:spcBef>
                <a:spcPts val="600"/>
              </a:spcBef>
              <a:spcAft>
                <a:spcPts val="0"/>
              </a:spcAft>
              <a:buClr>
                <a:srgbClr val="000000"/>
              </a:buClr>
              <a:buSzPts val="1800"/>
              <a:buFont typeface="Arial"/>
              <a:buChar char="•"/>
            </a:pPr>
            <a:r>
              <a:rPr lang="en-US" sz="1800" b="0" i="0" u="none" strike="noStrike" cap="none" dirty="0">
                <a:solidFill>
                  <a:schemeClr val="dk1"/>
                </a:solidFill>
                <a:latin typeface="Arial"/>
                <a:ea typeface="Arial"/>
                <a:cs typeface="Arial"/>
                <a:sym typeface="Arial"/>
              </a:rPr>
              <a:t>Continuously examine and improve our data privacy program</a:t>
            </a:r>
            <a:endParaRPr sz="18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endParaRPr sz="1800" b="0" i="1" u="none" strike="noStrike" cap="none" dirty="0">
              <a:solidFill>
                <a:schemeClr val="dk1"/>
              </a:solidFill>
              <a:latin typeface="Arial"/>
              <a:ea typeface="Arial"/>
              <a:cs typeface="Arial"/>
              <a:sym typeface="Arial"/>
            </a:endParaRPr>
          </a:p>
        </p:txBody>
      </p:sp>
      <p:sp>
        <p:nvSpPr>
          <p:cNvPr id="292" name="Google Shape;292;p30"/>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pic>
        <p:nvPicPr>
          <p:cNvPr id="293" name="Google Shape;293;p30"/>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294" name="Google Shape;294;p30"/>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295" name="Google Shape;295;p30"/>
          <p:cNvSpPr txBox="1">
            <a:spLocks noGrp="1"/>
          </p:cNvSpPr>
          <p:nvPr>
            <p:ph type="title" idx="4294967295"/>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rPr>
              <a:t>Reduce Risk and Build Trust</a:t>
            </a:r>
            <a:endParaRPr sz="34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cxnSp>
        <p:nvCxnSpPr>
          <p:cNvPr id="300" name="Google Shape;300;p31"/>
          <p:cNvCxnSpPr/>
          <p:nvPr/>
        </p:nvCxnSpPr>
        <p:spPr>
          <a:xfrm rot="10800000">
            <a:off x="617546" y="4755762"/>
            <a:ext cx="6974100" cy="1800"/>
          </a:xfrm>
          <a:prstGeom prst="straightConnector1">
            <a:avLst/>
          </a:prstGeom>
          <a:noFill/>
          <a:ln w="25400" cap="flat" cmpd="sng">
            <a:solidFill>
              <a:srgbClr val="C5D8F1"/>
            </a:solidFill>
            <a:prstDash val="solid"/>
            <a:round/>
            <a:headEnd type="none" w="sm" len="sm"/>
            <a:tailEnd type="none" w="sm" len="sm"/>
          </a:ln>
        </p:spPr>
      </p:cxnSp>
      <p:sp>
        <p:nvSpPr>
          <p:cNvPr id="301" name="Google Shape;301;p31"/>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19</a:t>
            </a:fld>
            <a:endParaRPr sz="1000" dirty="0">
              <a:latin typeface="Helvetica Neue"/>
              <a:ea typeface="Helvetica Neue"/>
              <a:cs typeface="Helvetica Neue"/>
              <a:sym typeface="Helvetica Neue"/>
            </a:endParaRPr>
          </a:p>
        </p:txBody>
      </p:sp>
      <p:sp>
        <p:nvSpPr>
          <p:cNvPr id="302" name="Google Shape;302;p31"/>
          <p:cNvSpPr txBox="1"/>
          <p:nvPr/>
        </p:nvSpPr>
        <p:spPr>
          <a:xfrm>
            <a:off x="800100" y="2119649"/>
            <a:ext cx="7543800" cy="90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400" b="0" i="1" u="none" strike="noStrike" cap="none" dirty="0">
                <a:solidFill>
                  <a:schemeClr val="dk1"/>
                </a:solidFill>
                <a:latin typeface="+mn-lt"/>
                <a:ea typeface="Helvetica Neue"/>
                <a:cs typeface="Helvetica Neue"/>
                <a:sym typeface="Helvetica Neue"/>
              </a:rPr>
              <a:t>[Optional Slide]:</a:t>
            </a:r>
            <a:r>
              <a:rPr lang="en-US" sz="2400" b="0" i="0" u="none" strike="noStrike" cap="none" dirty="0">
                <a:solidFill>
                  <a:schemeClr val="dk1"/>
                </a:solidFill>
                <a:latin typeface="+mn-lt"/>
                <a:ea typeface="Helvetica Neue"/>
                <a:cs typeface="Helvetica Neue"/>
                <a:sym typeface="Helvetica Neue"/>
              </a:rPr>
              <a:t> insert information about your plan to build and grow the privacy program</a:t>
            </a:r>
            <a:endParaRPr sz="2400" b="0" i="1" u="none" strike="noStrike" cap="none" dirty="0">
              <a:solidFill>
                <a:schemeClr val="dk1"/>
              </a:solidFill>
              <a:latin typeface="+mn-lt"/>
              <a:ea typeface="Helvetica Neue"/>
              <a:cs typeface="Helvetica Neue"/>
              <a:sym typeface="Helvetica Neue"/>
            </a:endParaRPr>
          </a:p>
        </p:txBody>
      </p:sp>
      <p:sp>
        <p:nvSpPr>
          <p:cNvPr id="303" name="Google Shape;303;p31"/>
          <p:cNvSpPr/>
          <p:nvPr/>
        </p:nvSpPr>
        <p:spPr>
          <a:xfrm>
            <a:off x="0" y="1"/>
            <a:ext cx="9144000" cy="23850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pic>
        <p:nvPicPr>
          <p:cNvPr id="304" name="Google Shape;304;p31"/>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305" name="Google Shape;305;p31"/>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306" name="Google Shape;306;p31"/>
          <p:cNvSpPr txBox="1">
            <a:spLocks noGrp="1"/>
          </p:cNvSpPr>
          <p:nvPr>
            <p:ph type="title" idx="4294967295"/>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rPr>
              <a:t>Our Plan for Getting Started</a:t>
            </a:r>
            <a:endParaRPr sz="3400"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cxnSp>
        <p:nvCxnSpPr>
          <p:cNvPr id="97" name="Google Shape;97;p14"/>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98" name="Google Shape;98;p14"/>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2</a:t>
            </a:fld>
            <a:endParaRPr sz="1000" dirty="0">
              <a:latin typeface="Helvetica Neue"/>
              <a:ea typeface="Helvetica Neue"/>
              <a:cs typeface="Helvetica Neue"/>
              <a:sym typeface="Helvetica Neue"/>
            </a:endParaRPr>
          </a:p>
        </p:txBody>
      </p:sp>
      <p:sp>
        <p:nvSpPr>
          <p:cNvPr id="99" name="Google Shape;99;p14"/>
          <p:cNvSpPr txBox="1">
            <a:spLocks noGrp="1"/>
          </p:cNvSpPr>
          <p:nvPr>
            <p:ph type="title"/>
          </p:nvPr>
        </p:nvSpPr>
        <p:spPr>
          <a:xfrm>
            <a:off x="266622" y="453457"/>
            <a:ext cx="57150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400"/>
              <a:buFont typeface="Helvetica Neue"/>
              <a:buNone/>
            </a:pPr>
            <a:r>
              <a:rPr lang="en-US" sz="3400" b="1" dirty="0">
                <a:solidFill>
                  <a:schemeClr val="dk2"/>
                </a:solidFill>
                <a:latin typeface="+mj-lt"/>
                <a:ea typeface="Helvetica Neue"/>
                <a:cs typeface="Helvetica Neue"/>
                <a:sym typeface="Helvetica Neue"/>
              </a:rPr>
              <a:t>Agenda</a:t>
            </a:r>
            <a:endParaRPr sz="3400" dirty="0">
              <a:latin typeface="+mj-lt"/>
            </a:endParaRPr>
          </a:p>
        </p:txBody>
      </p:sp>
      <p:sp>
        <p:nvSpPr>
          <p:cNvPr id="100" name="Google Shape;100;p14"/>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101" name="Google Shape;101;p14"/>
          <p:cNvSpPr txBox="1"/>
          <p:nvPr/>
        </p:nvSpPr>
        <p:spPr>
          <a:xfrm>
            <a:off x="767400" y="1307250"/>
            <a:ext cx="7609200" cy="25290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1200"/>
              </a:spcBef>
              <a:spcAft>
                <a:spcPts val="0"/>
              </a:spcAft>
              <a:buClr>
                <a:schemeClr val="dk1"/>
              </a:buClr>
              <a:buSzPts val="1800"/>
              <a:buFont typeface="Arial"/>
              <a:buAutoNum type="arabicPeriod"/>
            </a:pPr>
            <a:r>
              <a:rPr lang="en-US" sz="2400" b="0" i="0" u="none" strike="noStrike" cap="none" dirty="0">
                <a:solidFill>
                  <a:schemeClr val="dk1"/>
                </a:solidFill>
                <a:latin typeface="Arial"/>
                <a:ea typeface="Arial"/>
                <a:cs typeface="Arial"/>
                <a:sym typeface="Arial"/>
              </a:rPr>
              <a:t>Why is protecting the privacy of student data important?</a:t>
            </a:r>
            <a:endParaRPr sz="2400" b="0" i="0" u="none" strike="noStrike" cap="none" dirty="0">
              <a:solidFill>
                <a:srgbClr val="000000"/>
              </a:solidFill>
              <a:latin typeface="Arial"/>
              <a:ea typeface="Arial"/>
              <a:cs typeface="Arial"/>
              <a:sym typeface="Arial"/>
            </a:endParaRPr>
          </a:p>
          <a:p>
            <a:pPr marL="457200" marR="0" lvl="0" indent="-342900" algn="l" rtl="0">
              <a:lnSpc>
                <a:spcPct val="115000"/>
              </a:lnSpc>
              <a:spcBef>
                <a:spcPts val="1200"/>
              </a:spcBef>
              <a:spcAft>
                <a:spcPts val="0"/>
              </a:spcAft>
              <a:buClr>
                <a:schemeClr val="dk1"/>
              </a:buClr>
              <a:buSzPts val="1800"/>
              <a:buFont typeface="Arial"/>
              <a:buAutoNum type="arabicPeriod"/>
            </a:pPr>
            <a:r>
              <a:rPr lang="en-US" sz="2400" b="0" i="0" u="none" strike="noStrike" cap="none" dirty="0">
                <a:solidFill>
                  <a:schemeClr val="dk1"/>
                </a:solidFill>
                <a:latin typeface="Arial"/>
                <a:ea typeface="Arial"/>
                <a:cs typeface="Arial"/>
                <a:sym typeface="Arial"/>
              </a:rPr>
              <a:t>What does it take?</a:t>
            </a:r>
            <a:endParaRPr sz="2400" b="0" i="0" u="none" strike="noStrike" cap="none" dirty="0">
              <a:solidFill>
                <a:srgbClr val="000000"/>
              </a:solidFill>
              <a:latin typeface="Arial"/>
              <a:ea typeface="Arial"/>
              <a:cs typeface="Arial"/>
              <a:sym typeface="Arial"/>
            </a:endParaRPr>
          </a:p>
          <a:p>
            <a:pPr marL="457200" marR="0" lvl="0" indent="-342900" algn="l" rtl="0">
              <a:lnSpc>
                <a:spcPct val="115000"/>
              </a:lnSpc>
              <a:spcBef>
                <a:spcPts val="1200"/>
              </a:spcBef>
              <a:spcAft>
                <a:spcPts val="0"/>
              </a:spcAft>
              <a:buClr>
                <a:schemeClr val="dk1"/>
              </a:buClr>
              <a:buSzPts val="1800"/>
              <a:buFont typeface="Arial"/>
              <a:buAutoNum type="arabicPeriod"/>
            </a:pPr>
            <a:r>
              <a:rPr lang="en-US" sz="2400" b="0" i="0" u="none" strike="noStrike" cap="none" dirty="0">
                <a:solidFill>
                  <a:schemeClr val="dk1"/>
                </a:solidFill>
                <a:latin typeface="Arial"/>
                <a:ea typeface="Arial"/>
                <a:cs typeface="Arial"/>
                <a:sym typeface="Arial"/>
              </a:rPr>
              <a:t>How do we ease concerns of parents and other community members?</a:t>
            </a:r>
            <a:endParaRPr sz="2400" b="0" i="0" u="none" strike="noStrike" cap="none" dirty="0">
              <a:solidFill>
                <a:schemeClr val="dk1"/>
              </a:solidFill>
              <a:latin typeface="Arial"/>
              <a:ea typeface="Arial"/>
              <a:cs typeface="Arial"/>
              <a:sym typeface="Arial"/>
            </a:endParaRPr>
          </a:p>
        </p:txBody>
      </p:sp>
      <p:pic>
        <p:nvPicPr>
          <p:cNvPr id="102" name="Google Shape;102;p14"/>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103" name="Google Shape;103;p14"/>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p:tgtEl>
                                          <p:spTgt spid="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 calcmode="lin" valueType="num">
                                      <p:cBhvr additive="base">
                                        <p:cTn id="12" dur="500"/>
                                        <p:tgtEl>
                                          <p:spTgt spid="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 calcmode="lin" valueType="num">
                                      <p:cBhvr additive="base">
                                        <p:cTn id="17" dur="500"/>
                                        <p:tgtEl>
                                          <p:spTgt spid="10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cxnSp>
        <p:nvCxnSpPr>
          <p:cNvPr id="311" name="Google Shape;311;p32"/>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312" name="Google Shape;312;p32"/>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20</a:t>
            </a:fld>
            <a:endParaRPr sz="1000" dirty="0">
              <a:latin typeface="Helvetica Neue"/>
              <a:ea typeface="Helvetica Neue"/>
              <a:cs typeface="Helvetica Neue"/>
              <a:sym typeface="Helvetica Neue"/>
            </a:endParaRPr>
          </a:p>
        </p:txBody>
      </p:sp>
      <p:sp>
        <p:nvSpPr>
          <p:cNvPr id="313" name="Google Shape;313;p32"/>
          <p:cNvSpPr txBox="1"/>
          <p:nvPr/>
        </p:nvSpPr>
        <p:spPr>
          <a:xfrm>
            <a:off x="547271" y="453457"/>
            <a:ext cx="6696491" cy="83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400"/>
              <a:buFont typeface="Helvetica Neue"/>
              <a:buNone/>
            </a:pPr>
            <a:endParaRPr sz="1400" b="0" i="0" u="none" strike="noStrike" cap="none" dirty="0">
              <a:solidFill>
                <a:srgbClr val="000000"/>
              </a:solidFill>
              <a:latin typeface="Arial"/>
              <a:ea typeface="Arial"/>
              <a:cs typeface="Arial"/>
              <a:sym typeface="Arial"/>
            </a:endParaRPr>
          </a:p>
        </p:txBody>
      </p:sp>
      <p:sp>
        <p:nvSpPr>
          <p:cNvPr id="314" name="Google Shape;314;p32"/>
          <p:cNvSpPr txBox="1"/>
          <p:nvPr/>
        </p:nvSpPr>
        <p:spPr>
          <a:xfrm>
            <a:off x="800110" y="1556086"/>
            <a:ext cx="7543800" cy="2031300"/>
          </a:xfrm>
          <a:prstGeom prst="rect">
            <a:avLst/>
          </a:prstGeom>
          <a:noFill/>
          <a:ln>
            <a:noFill/>
          </a:ln>
        </p:spPr>
        <p:txBody>
          <a:bodyPr spcFirstLastPara="1" wrap="square" lIns="91425" tIns="45700" rIns="91425" bIns="45700" anchor="t" anchorCtr="0">
            <a:noAutofit/>
          </a:bodyPr>
          <a:lstStyle/>
          <a:p>
            <a:pPr marL="442913" marR="0" lvl="0" indent="-442913" algn="ctr" rtl="0">
              <a:lnSpc>
                <a:spcPct val="100000"/>
              </a:lnSpc>
              <a:spcBef>
                <a:spcPts val="0"/>
              </a:spcBef>
              <a:spcAft>
                <a:spcPts val="0"/>
              </a:spcAft>
              <a:buClr>
                <a:srgbClr val="000000"/>
              </a:buClr>
              <a:buSzPts val="4000"/>
              <a:buFont typeface="Arial"/>
              <a:buNone/>
            </a:pPr>
            <a:r>
              <a:rPr lang="en-US" sz="2800" b="0" i="0" u="none" strike="noStrike" cap="none" dirty="0">
                <a:solidFill>
                  <a:schemeClr val="bg2"/>
                </a:solidFill>
                <a:latin typeface="Arial"/>
                <a:ea typeface="Arial"/>
                <a:cs typeface="Arial"/>
                <a:sym typeface="Arial"/>
              </a:rPr>
              <a:t>Thank you</a:t>
            </a:r>
            <a:endParaRPr sz="2800" b="0" i="0" u="none" strike="noStrike" cap="none" dirty="0">
              <a:solidFill>
                <a:schemeClr val="bg2"/>
              </a:solidFill>
              <a:latin typeface="Arial"/>
              <a:ea typeface="Arial"/>
              <a:cs typeface="Arial"/>
              <a:sym typeface="Arial"/>
            </a:endParaRPr>
          </a:p>
          <a:p>
            <a:pPr marL="442913" marR="0" lvl="0" indent="-442913" algn="ctr" rtl="0">
              <a:lnSpc>
                <a:spcPct val="100000"/>
              </a:lnSpc>
              <a:spcBef>
                <a:spcPts val="0"/>
              </a:spcBef>
              <a:spcAft>
                <a:spcPts val="0"/>
              </a:spcAft>
              <a:buClr>
                <a:srgbClr val="000000"/>
              </a:buClr>
              <a:buSzPts val="4000"/>
              <a:buFont typeface="Arial"/>
              <a:buNone/>
            </a:pPr>
            <a:endParaRPr sz="2800" b="1" i="0" u="none" strike="noStrike" cap="none" dirty="0">
              <a:solidFill>
                <a:schemeClr val="bg2"/>
              </a:solidFill>
              <a:latin typeface="Arial"/>
              <a:ea typeface="Arial"/>
              <a:cs typeface="Arial"/>
              <a:sym typeface="Arial"/>
            </a:endParaRPr>
          </a:p>
          <a:p>
            <a:pPr marL="442912" marR="0" lvl="0" indent="-442912" algn="ctr" rtl="0">
              <a:lnSpc>
                <a:spcPct val="100000"/>
              </a:lnSpc>
              <a:spcBef>
                <a:spcPts val="0"/>
              </a:spcBef>
              <a:spcAft>
                <a:spcPts val="0"/>
              </a:spcAft>
              <a:buClr>
                <a:srgbClr val="000000"/>
              </a:buClr>
              <a:buSzPts val="2400"/>
              <a:buFont typeface="Arial"/>
              <a:buNone/>
            </a:pPr>
            <a:r>
              <a:rPr lang="en-US" sz="2800" b="0" i="0" u="none" strike="noStrike" cap="none" dirty="0">
                <a:solidFill>
                  <a:schemeClr val="bg2"/>
                </a:solidFill>
                <a:latin typeface="Arial"/>
                <a:ea typeface="Arial"/>
                <a:cs typeface="Arial"/>
                <a:sym typeface="Arial"/>
              </a:rPr>
              <a:t>[District Name]</a:t>
            </a:r>
            <a:endParaRPr sz="2800" b="0" i="0" u="none" strike="noStrike" cap="none" dirty="0">
              <a:solidFill>
                <a:schemeClr val="bg2"/>
              </a:solidFill>
              <a:latin typeface="Arial"/>
              <a:ea typeface="Arial"/>
              <a:cs typeface="Arial"/>
              <a:sym typeface="Arial"/>
            </a:endParaRPr>
          </a:p>
          <a:p>
            <a:pPr marL="442913" marR="0" lvl="0" indent="-442913" algn="ctr" rtl="0">
              <a:lnSpc>
                <a:spcPct val="100000"/>
              </a:lnSpc>
              <a:spcBef>
                <a:spcPts val="0"/>
              </a:spcBef>
              <a:spcAft>
                <a:spcPts val="0"/>
              </a:spcAft>
              <a:buClr>
                <a:srgbClr val="000000"/>
              </a:buClr>
              <a:buSzPts val="2400"/>
              <a:buFont typeface="Arial"/>
              <a:buNone/>
            </a:pPr>
            <a:r>
              <a:rPr lang="en-US" sz="2800" b="0" i="0" u="none" strike="noStrike" cap="none" dirty="0">
                <a:solidFill>
                  <a:schemeClr val="bg2"/>
                </a:solidFill>
                <a:latin typeface="Arial"/>
                <a:ea typeface="Arial"/>
                <a:cs typeface="Arial"/>
                <a:sym typeface="Arial"/>
              </a:rPr>
              <a:t>[Presenter Name]</a:t>
            </a:r>
            <a:endParaRPr sz="2800" b="0" i="0" u="none" strike="noStrike" cap="none" dirty="0">
              <a:solidFill>
                <a:schemeClr val="bg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endParaRPr sz="1400" b="0" i="1" u="none" strike="noStrike" cap="none" dirty="0">
              <a:solidFill>
                <a:srgbClr val="4A7DBA"/>
              </a:solidFill>
              <a:latin typeface="Arial"/>
              <a:ea typeface="Arial"/>
              <a:cs typeface="Arial"/>
              <a:sym typeface="Arial"/>
            </a:endParaRPr>
          </a:p>
        </p:txBody>
      </p:sp>
      <p:sp>
        <p:nvSpPr>
          <p:cNvPr id="315" name="Google Shape;315;p32"/>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pic>
        <p:nvPicPr>
          <p:cNvPr id="316" name="Google Shape;316;p32"/>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317" name="Google Shape;317;p32"/>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cxnSp>
        <p:nvCxnSpPr>
          <p:cNvPr id="109" name="Google Shape;109;p15"/>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10" name="Google Shape;110;p15"/>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3</a:t>
            </a:fld>
            <a:endParaRPr sz="1000" dirty="0">
              <a:latin typeface="Helvetica Neue"/>
              <a:ea typeface="Helvetica Neue"/>
              <a:cs typeface="Helvetica Neue"/>
              <a:sym typeface="Helvetica Neue"/>
            </a:endParaRPr>
          </a:p>
        </p:txBody>
      </p:sp>
      <p:sp>
        <p:nvSpPr>
          <p:cNvPr id="111" name="Google Shape;111;p15"/>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ea typeface="Helvetica Neue"/>
                <a:cs typeface="Helvetica Neue"/>
                <a:sym typeface="Helvetica Neue"/>
              </a:rPr>
              <a:t>What is Data Privacy?</a:t>
            </a:r>
            <a:endParaRPr sz="3400" dirty="0">
              <a:latin typeface="+mj-lt"/>
            </a:endParaRPr>
          </a:p>
        </p:txBody>
      </p:sp>
      <p:sp>
        <p:nvSpPr>
          <p:cNvPr id="112" name="Google Shape;112;p15"/>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113" name="Google Shape;113;p15"/>
          <p:cNvSpPr txBox="1"/>
          <p:nvPr/>
        </p:nvSpPr>
        <p:spPr>
          <a:xfrm>
            <a:off x="1084950" y="1291657"/>
            <a:ext cx="69741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Privacy and security are distinct but related disciplines, each requiring </a:t>
            </a:r>
            <a:r>
              <a:rPr lang="en-US" sz="1800" b="0" i="1" u="none" strike="noStrike" cap="none" dirty="0">
                <a:solidFill>
                  <a:srgbClr val="000000"/>
                </a:solidFill>
                <a:latin typeface="Arial"/>
                <a:ea typeface="Arial"/>
                <a:cs typeface="Arial"/>
                <a:sym typeface="Arial"/>
              </a:rPr>
              <a:t>specific and different skill sets</a:t>
            </a:r>
            <a:r>
              <a:rPr lang="en-US" sz="18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dirty="0">
                <a:solidFill>
                  <a:srgbClr val="4A7DBA"/>
                </a:solidFill>
                <a:latin typeface="Arial"/>
                <a:ea typeface="Arial"/>
                <a:cs typeface="Arial"/>
                <a:sym typeface="Arial"/>
              </a:rPr>
              <a:t>Privacy:</a:t>
            </a:r>
            <a:r>
              <a:rPr lang="en-US" sz="1800" b="1" i="0" u="none" strike="noStrike" cap="none" dirty="0">
                <a:solidFill>
                  <a:srgbClr val="000000"/>
                </a:solidFill>
                <a:latin typeface="Arial"/>
                <a:ea typeface="Arial"/>
                <a:cs typeface="Arial"/>
                <a:sym typeface="Arial"/>
              </a:rPr>
              <a:t> </a:t>
            </a:r>
            <a:r>
              <a:rPr lang="en-US" sz="1800" b="0" i="0" u="none" strike="noStrike" cap="none" dirty="0">
                <a:solidFill>
                  <a:srgbClr val="000000"/>
                </a:solidFill>
                <a:latin typeface="Arial"/>
                <a:ea typeface="Arial"/>
                <a:cs typeface="Arial"/>
                <a:sym typeface="Arial"/>
              </a:rPr>
              <a:t>practices governing collection, use, handling, disclosure, and deletion of personal information, with a primary focus on upholding the individual’s personal right to be free from intrusion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dirty="0">
                <a:solidFill>
                  <a:srgbClr val="4A7DBA"/>
                </a:solidFill>
                <a:latin typeface="Arial"/>
                <a:ea typeface="Arial"/>
                <a:cs typeface="Arial"/>
                <a:sym typeface="Arial"/>
              </a:rPr>
              <a:t>Security:</a:t>
            </a:r>
            <a:r>
              <a:rPr lang="en-US" sz="1800" b="1" i="0" u="none" strike="noStrike" cap="none" dirty="0">
                <a:solidFill>
                  <a:srgbClr val="000000"/>
                </a:solidFill>
                <a:latin typeface="Arial"/>
                <a:ea typeface="Arial"/>
                <a:cs typeface="Arial"/>
                <a:sym typeface="Arial"/>
              </a:rPr>
              <a:t> </a:t>
            </a:r>
            <a:r>
              <a:rPr lang="en-US" sz="1800" b="0" i="0" u="none" strike="noStrike" cap="none" dirty="0">
                <a:solidFill>
                  <a:srgbClr val="000000"/>
                </a:solidFill>
                <a:latin typeface="Arial"/>
                <a:ea typeface="Arial"/>
                <a:cs typeface="Arial"/>
                <a:sym typeface="Arial"/>
              </a:rPr>
              <a:t>protections designed to preserve the confidentiality, integrity and availability of the information, including to prevent unauthorized access and disclosure</a:t>
            </a:r>
            <a:endParaRPr dirty="0"/>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1" u="none" strike="noStrike" cap="none" dirty="0">
              <a:solidFill>
                <a:schemeClr val="dk1"/>
              </a:solidFill>
              <a:latin typeface="Arial"/>
              <a:ea typeface="Arial"/>
              <a:cs typeface="Arial"/>
              <a:sym typeface="Arial"/>
            </a:endParaRPr>
          </a:p>
        </p:txBody>
      </p:sp>
      <p:pic>
        <p:nvPicPr>
          <p:cNvPr id="114" name="Google Shape;114;p15"/>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115" name="Google Shape;115;p15"/>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cxnSp>
        <p:nvCxnSpPr>
          <p:cNvPr id="132" name="Google Shape;132;p17"/>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33" name="Google Shape;133;p17"/>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4</a:t>
            </a:fld>
            <a:endParaRPr sz="1000" dirty="0">
              <a:latin typeface="Helvetica Neue"/>
              <a:ea typeface="Helvetica Neue"/>
              <a:cs typeface="Helvetica Neue"/>
              <a:sym typeface="Helvetica Neue"/>
            </a:endParaRPr>
          </a:p>
        </p:txBody>
      </p:sp>
      <p:sp>
        <p:nvSpPr>
          <p:cNvPr id="134" name="Google Shape;134;p17"/>
          <p:cNvSpPr txBox="1">
            <a:spLocks noGrp="1"/>
          </p:cNvSpPr>
          <p:nvPr>
            <p:ph type="title"/>
          </p:nvPr>
        </p:nvSpPr>
        <p:spPr>
          <a:xfrm>
            <a:off x="266625" y="460150"/>
            <a:ext cx="85215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ea typeface="Helvetica Neue"/>
                <a:cs typeface="Helvetica Neue"/>
                <a:sym typeface="Helvetica Neue"/>
              </a:rPr>
              <a:t>Why Does Student Data Privacy Matter?</a:t>
            </a:r>
            <a:endParaRPr sz="3400" dirty="0">
              <a:latin typeface="+mj-lt"/>
            </a:endParaRPr>
          </a:p>
        </p:txBody>
      </p:sp>
      <p:sp>
        <p:nvSpPr>
          <p:cNvPr id="135" name="Google Shape;135;p17"/>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136" name="Google Shape;136;p17"/>
          <p:cNvSpPr txBox="1"/>
          <p:nvPr/>
        </p:nvSpPr>
        <p:spPr>
          <a:xfrm>
            <a:off x="1040325" y="1344765"/>
            <a:ext cx="6974100" cy="3078600"/>
          </a:xfrm>
          <a:prstGeom prst="rect">
            <a:avLst/>
          </a:prstGeom>
          <a:noFill/>
          <a:ln>
            <a:noFill/>
          </a:ln>
        </p:spPr>
        <p:txBody>
          <a:bodyPr spcFirstLastPara="1" wrap="square" lIns="91425" tIns="45700" rIns="91425" bIns="45700" anchor="t" anchorCtr="0">
            <a:noAutofit/>
          </a:bodyPr>
          <a:lstStyle/>
          <a:p>
            <a:pPr marL="285750" lvl="8" indent="-285750">
              <a:spcAft>
                <a:spcPts val="600"/>
              </a:spcAft>
              <a:buSzPts val="1800"/>
              <a:buFont typeface="Arial"/>
              <a:buChar char="•"/>
            </a:pPr>
            <a:r>
              <a:rPr lang="en-US" sz="1800" b="0" i="0" u="none" strike="noStrike" cap="none" dirty="0">
                <a:solidFill>
                  <a:srgbClr val="000000"/>
                </a:solidFill>
                <a:latin typeface="Arial"/>
                <a:ea typeface="Arial"/>
                <a:cs typeface="Arial"/>
                <a:sym typeface="Arial"/>
              </a:rPr>
              <a:t>Address legal and ethical requirements for protecting student personal information</a:t>
            </a:r>
          </a:p>
          <a:p>
            <a:pPr marL="285750" lvl="8" indent="-285750">
              <a:spcAft>
                <a:spcPts val="600"/>
              </a:spcAft>
              <a:buSzPts val="1800"/>
              <a:buFont typeface="Arial"/>
              <a:buChar char="•"/>
            </a:pPr>
            <a:r>
              <a:rPr lang="en-US" sz="1800" b="0" i="0" u="none" strike="noStrike" cap="none" dirty="0">
                <a:solidFill>
                  <a:srgbClr val="000000"/>
                </a:solidFill>
                <a:latin typeface="Arial"/>
                <a:ea typeface="Arial"/>
                <a:cs typeface="Arial"/>
                <a:sym typeface="Arial"/>
              </a:rPr>
              <a:t>Ensure consistent </a:t>
            </a:r>
            <a:r>
              <a:rPr lang="en-US" sz="1800" dirty="0"/>
              <a:t>protection of student rights</a:t>
            </a:r>
            <a:endParaRPr sz="1800" b="0" i="0" u="none" strike="noStrike" cap="none" dirty="0">
              <a:solidFill>
                <a:srgbClr val="000000"/>
              </a:solidFill>
              <a:latin typeface="Arial"/>
              <a:ea typeface="Arial"/>
              <a:cs typeface="Arial"/>
              <a:sym typeface="Arial"/>
            </a:endParaRPr>
          </a:p>
          <a:p>
            <a:pPr marL="285750" lvl="8" indent="-285750">
              <a:spcAft>
                <a:spcPts val="600"/>
              </a:spcAft>
              <a:buSzPts val="1800"/>
              <a:buFont typeface="Arial"/>
              <a:buChar char="•"/>
            </a:pPr>
            <a:r>
              <a:rPr lang="en-US" sz="1800" b="0" i="0" u="none" strike="noStrike" cap="none" dirty="0">
                <a:solidFill>
                  <a:srgbClr val="000000"/>
                </a:solidFill>
                <a:latin typeface="Arial"/>
                <a:ea typeface="Arial"/>
                <a:cs typeface="Arial"/>
                <a:sym typeface="Arial"/>
              </a:rPr>
              <a:t>Protect students from harm, including identity theft, discrimination, and predatory activity</a:t>
            </a:r>
            <a:endParaRPr sz="1800" b="0" i="0" u="none" strike="noStrike" cap="none" dirty="0">
              <a:solidFill>
                <a:srgbClr val="000000"/>
              </a:solidFill>
              <a:latin typeface="Arial"/>
              <a:ea typeface="Arial"/>
              <a:cs typeface="Arial"/>
              <a:sym typeface="Arial"/>
            </a:endParaRPr>
          </a:p>
          <a:p>
            <a:pPr marL="285750" lvl="8" indent="-285750">
              <a:spcAft>
                <a:spcPts val="600"/>
              </a:spcAft>
              <a:buSzPts val="1800"/>
              <a:buFont typeface="Arial"/>
              <a:buChar char="•"/>
            </a:pPr>
            <a:r>
              <a:rPr lang="en-US" sz="1800" b="0" i="0" u="none" strike="noStrike" cap="none" dirty="0">
                <a:solidFill>
                  <a:srgbClr val="000000"/>
                </a:solidFill>
                <a:latin typeface="Arial"/>
                <a:ea typeface="Arial"/>
                <a:cs typeface="Arial"/>
                <a:sym typeface="Arial"/>
              </a:rPr>
              <a:t>Protect us from financial risks, loss of classroom time, loss of public confidence, and loss of parent trust </a:t>
            </a:r>
            <a:endParaRPr sz="1800" b="0" i="0" u="none" strike="noStrike" cap="none" dirty="0">
              <a:solidFill>
                <a:srgbClr val="000000"/>
              </a:solidFill>
              <a:latin typeface="Arial"/>
              <a:ea typeface="Arial"/>
              <a:cs typeface="Arial"/>
              <a:sym typeface="Arial"/>
            </a:endParaRPr>
          </a:p>
          <a:p>
            <a:pPr marL="285750" lvl="8" indent="-285750">
              <a:spcAft>
                <a:spcPts val="600"/>
              </a:spcAft>
              <a:buSzPts val="1800"/>
              <a:buFont typeface="Arial"/>
              <a:buChar char="•"/>
            </a:pPr>
            <a:r>
              <a:rPr lang="en-US" sz="1800" dirty="0"/>
              <a:t>Improve efficiency of data-driven decision-making</a:t>
            </a:r>
            <a:endParaRPr lang="en-US" sz="1800" b="0" i="0" u="none" strike="noStrike" cap="none" dirty="0">
              <a:solidFill>
                <a:srgbClr val="000000"/>
              </a:solidFill>
              <a:latin typeface="Arial"/>
              <a:ea typeface="Arial"/>
              <a:cs typeface="Arial"/>
              <a:sym typeface="Arial"/>
            </a:endParaRPr>
          </a:p>
          <a:p>
            <a:pPr marL="285750" lvl="8" indent="-285750">
              <a:spcAft>
                <a:spcPts val="600"/>
              </a:spcAft>
              <a:buSzPts val="1800"/>
              <a:buFont typeface="Arial"/>
              <a:buChar char="•"/>
            </a:pPr>
            <a:r>
              <a:rPr lang="en-US" sz="1800" b="0" i="0" u="none" strike="noStrike" cap="none" dirty="0">
                <a:solidFill>
                  <a:srgbClr val="000000"/>
                </a:solidFill>
                <a:latin typeface="Arial"/>
                <a:ea typeface="Arial"/>
                <a:cs typeface="Arial"/>
                <a:sym typeface="Arial"/>
              </a:rPr>
              <a:t>Reassure parents and students about the privacy and security of their personal information</a:t>
            </a:r>
            <a:endParaRPr sz="1800" b="0" i="0" u="none" strike="noStrike" cap="none" dirty="0">
              <a:solidFill>
                <a:srgbClr val="000000"/>
              </a:solidFill>
              <a:latin typeface="Arial"/>
              <a:ea typeface="Arial"/>
              <a:cs typeface="Arial"/>
              <a:sym typeface="Arial"/>
            </a:endParaRPr>
          </a:p>
        </p:txBody>
      </p:sp>
      <p:sp>
        <p:nvSpPr>
          <p:cNvPr id="137" name="Google Shape;137;p17"/>
          <p:cNvSpPr txBox="1"/>
          <p:nvPr/>
        </p:nvSpPr>
        <p:spPr>
          <a:xfrm>
            <a:off x="4027275" y="4448075"/>
            <a:ext cx="4076400" cy="253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PTAC Checklist for Developing School District Privacy Programs </a:t>
            </a:r>
            <a:endParaRPr sz="1000" b="0" i="0" u="none" strike="noStrike" cap="none" dirty="0">
              <a:solidFill>
                <a:srgbClr val="0000FF"/>
              </a:solidFill>
              <a:latin typeface="Arial"/>
              <a:ea typeface="Arial"/>
              <a:cs typeface="Arial"/>
              <a:sym typeface="Arial"/>
            </a:endParaRPr>
          </a:p>
        </p:txBody>
      </p:sp>
      <p:pic>
        <p:nvPicPr>
          <p:cNvPr id="138" name="Google Shape;138;p17"/>
          <p:cNvPicPr preferRelativeResize="0"/>
          <p:nvPr/>
        </p:nvPicPr>
        <p:blipFill rotWithShape="1">
          <a:blip r:embed="rId4">
            <a:alphaModFix/>
          </a:blip>
          <a:srcRect/>
          <a:stretch/>
        </p:blipFill>
        <p:spPr>
          <a:xfrm>
            <a:off x="617425" y="4831457"/>
            <a:ext cx="563527" cy="168987"/>
          </a:xfrm>
          <a:prstGeom prst="rect">
            <a:avLst/>
          </a:prstGeom>
          <a:noFill/>
          <a:ln>
            <a:noFill/>
          </a:ln>
        </p:spPr>
      </p:pic>
      <p:sp>
        <p:nvSpPr>
          <p:cNvPr id="139" name="Google Shape;139;p17"/>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cxnSp>
        <p:nvCxnSpPr>
          <p:cNvPr id="145" name="Google Shape;145;p18"/>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47" name="Google Shape;147;p18"/>
          <p:cNvSpPr txBox="1">
            <a:spLocks noGrp="1"/>
          </p:cNvSpPr>
          <p:nvPr>
            <p:ph type="title"/>
          </p:nvPr>
        </p:nvSpPr>
        <p:spPr>
          <a:xfrm>
            <a:off x="457200" y="303969"/>
            <a:ext cx="8229600"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ea typeface="Helvetica Neue"/>
                <a:cs typeface="Helvetica Neue"/>
                <a:sym typeface="Helvetica Neue"/>
              </a:rPr>
              <a:t>What</a:t>
            </a:r>
            <a:r>
              <a:rPr lang="en-US" sz="3400" b="1" dirty="0">
                <a:solidFill>
                  <a:schemeClr val="dk2"/>
                </a:solidFill>
                <a:latin typeface="+mj-lt"/>
              </a:rPr>
              <a:t>’s Happening</a:t>
            </a:r>
            <a:r>
              <a:rPr lang="en-US" sz="3400" b="1" dirty="0">
                <a:solidFill>
                  <a:schemeClr val="dk2"/>
                </a:solidFill>
                <a:latin typeface="+mj-lt"/>
                <a:ea typeface="Helvetica Neue"/>
                <a:cs typeface="Helvetica Neue"/>
                <a:sym typeface="Helvetica Neue"/>
              </a:rPr>
              <a:t>?</a:t>
            </a:r>
            <a:endParaRPr sz="3400" dirty="0">
              <a:latin typeface="+mj-lt"/>
            </a:endParaRPr>
          </a:p>
        </p:txBody>
      </p:sp>
      <p:sp>
        <p:nvSpPr>
          <p:cNvPr id="2" name="Text Placeholder 1">
            <a:extLst>
              <a:ext uri="{FF2B5EF4-FFF2-40B4-BE49-F238E27FC236}">
                <a16:creationId xmlns:a16="http://schemas.microsoft.com/office/drawing/2014/main" id="{CBBC55D9-0076-3C9E-3930-35D8D7DCC2B6}"/>
              </a:ext>
            </a:extLst>
          </p:cNvPr>
          <p:cNvSpPr>
            <a:spLocks noGrp="1"/>
          </p:cNvSpPr>
          <p:nvPr>
            <p:ph type="body" idx="1"/>
          </p:nvPr>
        </p:nvSpPr>
        <p:spPr/>
        <p:txBody>
          <a:bodyPr/>
          <a:lstStyle/>
          <a:p>
            <a:pPr marL="114300" indent="0" algn="ctr">
              <a:buNone/>
            </a:pPr>
            <a:r>
              <a:rPr lang="en-US" sz="2400" b="0" i="0" dirty="0">
                <a:solidFill>
                  <a:srgbClr val="1B1B1B"/>
                </a:solidFill>
                <a:effectLst/>
                <a:latin typeface="+mn-lt"/>
              </a:rPr>
              <a:t>“Many of our schools across the nation are, what we call, “target rich and cyber poor” in that they are often a frequent target for ransomware and other cyberattacks due to the extensive data kept on school networks, often without the proper protection.”</a:t>
            </a:r>
          </a:p>
          <a:p>
            <a:pPr marL="114300" indent="0" algn="ctr">
              <a:buNone/>
            </a:pPr>
            <a:r>
              <a:rPr lang="en-US" sz="1200" dirty="0">
                <a:solidFill>
                  <a:srgbClr val="1B1B1B"/>
                </a:solidFill>
                <a:latin typeface="+mn-lt"/>
              </a:rPr>
              <a:t>					- Cybersecurity &amp; Infrastructure Agency (CISA)</a:t>
            </a:r>
            <a:endParaRPr lang="en-US" sz="1200" dirty="0">
              <a:latin typeface="+mn-lt"/>
            </a:endParaRPr>
          </a:p>
        </p:txBody>
      </p:sp>
      <p:sp>
        <p:nvSpPr>
          <p:cNvPr id="146" name="Google Shape;146;p1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5</a:t>
            </a:fld>
            <a:endParaRPr sz="1000" dirty="0">
              <a:latin typeface="Helvetica Neue"/>
              <a:ea typeface="Helvetica Neue"/>
              <a:cs typeface="Helvetica Neue"/>
              <a:sym typeface="Helvetica Neue"/>
            </a:endParaRPr>
          </a:p>
        </p:txBody>
      </p:sp>
      <p:sp>
        <p:nvSpPr>
          <p:cNvPr id="148" name="Google Shape;148;p18"/>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pic>
        <p:nvPicPr>
          <p:cNvPr id="150" name="Google Shape;150;p18"/>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151" name="Google Shape;151;p18"/>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79D2-8C3E-4B5C-9457-F410D561B479}"/>
              </a:ext>
            </a:extLst>
          </p:cNvPr>
          <p:cNvSpPr>
            <a:spLocks noGrp="1"/>
          </p:cNvSpPr>
          <p:nvPr>
            <p:ph type="title"/>
          </p:nvPr>
        </p:nvSpPr>
        <p:spPr/>
        <p:txBody>
          <a:bodyPr/>
          <a:lstStyle/>
          <a:p>
            <a:pPr algn="l"/>
            <a:r>
              <a:rPr lang="en-US" sz="3400" b="1" dirty="0">
                <a:solidFill>
                  <a:schemeClr val="bg2"/>
                </a:solidFill>
                <a:latin typeface="+mj-lt"/>
              </a:rPr>
              <a:t>What’s Happening?</a:t>
            </a:r>
          </a:p>
        </p:txBody>
      </p:sp>
      <p:sp>
        <p:nvSpPr>
          <p:cNvPr id="3" name="Text Placeholder 2">
            <a:extLst>
              <a:ext uri="{FF2B5EF4-FFF2-40B4-BE49-F238E27FC236}">
                <a16:creationId xmlns:a16="http://schemas.microsoft.com/office/drawing/2014/main" id="{B47DF436-D1F1-452A-E131-0C992F4DD8FE}"/>
              </a:ext>
            </a:extLst>
          </p:cNvPr>
          <p:cNvSpPr>
            <a:spLocks noGrp="1"/>
          </p:cNvSpPr>
          <p:nvPr>
            <p:ph type="body" idx="1"/>
          </p:nvPr>
        </p:nvSpPr>
        <p:spPr/>
        <p:txBody>
          <a:bodyPr/>
          <a:lstStyle/>
          <a:p>
            <a:pPr marL="114300" indent="0" algn="ctr">
              <a:buNone/>
            </a:pPr>
            <a:r>
              <a:rPr lang="en-US" sz="2400" dirty="0">
                <a:latin typeface="+mn-lt"/>
              </a:rPr>
              <a:t>“Children should not have to needlessly hand over their data and forfeit their privacy in order to do their schoolwork or participate in remote learning, especially given the wide and increasing adoption of ed tech tools.”</a:t>
            </a:r>
          </a:p>
          <a:p>
            <a:pPr marL="114300" indent="0">
              <a:buNone/>
            </a:pPr>
            <a:r>
              <a:rPr lang="en-US" dirty="0"/>
              <a:t>				</a:t>
            </a:r>
            <a:r>
              <a:rPr lang="en-US" sz="1200" dirty="0">
                <a:latin typeface="+mn-lt"/>
              </a:rPr>
              <a:t>- </a:t>
            </a:r>
            <a:r>
              <a:rPr lang="en-US" sz="1200" dirty="0">
                <a:latin typeface="+mn-lt"/>
                <a:hlinkClick r:id="rId2"/>
              </a:rPr>
              <a:t>Policy Statement of the US Federal Trade Commission</a:t>
            </a:r>
            <a:endParaRPr lang="en-US" sz="1200" dirty="0">
              <a:latin typeface="+mn-lt"/>
            </a:endParaRPr>
          </a:p>
        </p:txBody>
      </p:sp>
      <p:cxnSp>
        <p:nvCxnSpPr>
          <p:cNvPr id="4" name="Google Shape;132;p17">
            <a:extLst>
              <a:ext uri="{FF2B5EF4-FFF2-40B4-BE49-F238E27FC236}">
                <a16:creationId xmlns:a16="http://schemas.microsoft.com/office/drawing/2014/main" id="{443ADE8F-81C6-74C3-0D82-78F79C6F6B57}"/>
              </a:ext>
            </a:extLst>
          </p:cNvPr>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pic>
        <p:nvPicPr>
          <p:cNvPr id="5" name="Google Shape;150;p18">
            <a:extLst>
              <a:ext uri="{FF2B5EF4-FFF2-40B4-BE49-F238E27FC236}">
                <a16:creationId xmlns:a16="http://schemas.microsoft.com/office/drawing/2014/main" id="{D84A506F-BA57-8DE4-7ACB-5699E98F8874}"/>
              </a:ext>
            </a:extLst>
          </p:cNvPr>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6" name="Google Shape;151;p18">
            <a:extLst>
              <a:ext uri="{FF2B5EF4-FFF2-40B4-BE49-F238E27FC236}">
                <a16:creationId xmlns:a16="http://schemas.microsoft.com/office/drawing/2014/main" id="{AD34084C-C7CA-E66A-BDEF-6A1BB611A309}"/>
              </a:ext>
            </a:extLst>
          </p:cNvPr>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1698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cxnSp>
        <p:nvCxnSpPr>
          <p:cNvPr id="169" name="Google Shape;169;p20"/>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70" name="Google Shape;170;p20"/>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7</a:t>
            </a:fld>
            <a:endParaRPr sz="1000" dirty="0">
              <a:latin typeface="Helvetica Neue"/>
              <a:ea typeface="Helvetica Neue"/>
              <a:cs typeface="Helvetica Neue"/>
              <a:sym typeface="Helvetica Neue"/>
            </a:endParaRPr>
          </a:p>
        </p:txBody>
      </p:sp>
      <p:sp>
        <p:nvSpPr>
          <p:cNvPr id="171" name="Google Shape;171;p20"/>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172" name="Google Shape;172;p20"/>
          <p:cNvSpPr txBox="1"/>
          <p:nvPr/>
        </p:nvSpPr>
        <p:spPr>
          <a:xfrm>
            <a:off x="2047500" y="1245778"/>
            <a:ext cx="5049000" cy="1049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2060"/>
                </a:solidFill>
                <a:latin typeface="Arial"/>
                <a:ea typeface="Arial"/>
                <a:cs typeface="Arial"/>
                <a:sym typeface="Arial"/>
              </a:rPr>
              <a:t>If we change our behavior, we reduce our risk.</a:t>
            </a:r>
            <a:endParaRPr sz="36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endParaRPr>
          </a:p>
        </p:txBody>
      </p:sp>
      <p:pic>
        <p:nvPicPr>
          <p:cNvPr id="173" name="Google Shape;173;p20"/>
          <p:cNvPicPr preferRelativeResize="0"/>
          <p:nvPr/>
        </p:nvPicPr>
        <p:blipFill rotWithShape="1">
          <a:blip r:embed="rId4">
            <a:alphaModFix/>
          </a:blip>
          <a:srcRect/>
          <a:stretch/>
        </p:blipFill>
        <p:spPr>
          <a:xfrm>
            <a:off x="617425" y="4831457"/>
            <a:ext cx="563527" cy="168987"/>
          </a:xfrm>
          <a:prstGeom prst="rect">
            <a:avLst/>
          </a:prstGeom>
          <a:noFill/>
          <a:ln>
            <a:noFill/>
          </a:ln>
        </p:spPr>
      </p:pic>
      <p:sp>
        <p:nvSpPr>
          <p:cNvPr id="174" name="Google Shape;174;p20"/>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cxnSp>
        <p:nvCxnSpPr>
          <p:cNvPr id="157" name="Google Shape;157;p19"/>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59" name="Google Shape;159;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ea typeface="Helvetica Neue"/>
                <a:cs typeface="Helvetica Neue"/>
                <a:sym typeface="Helvetica Neue"/>
              </a:rPr>
              <a:t>What Does it Take to </a:t>
            </a:r>
            <a:r>
              <a:rPr lang="en-US" sz="3400" b="1" dirty="0">
                <a:solidFill>
                  <a:schemeClr val="dk2"/>
                </a:solidFill>
                <a:latin typeface="+mj-lt"/>
              </a:rPr>
              <a:t>Improve</a:t>
            </a:r>
            <a:r>
              <a:rPr lang="en-US" sz="3400" b="1" dirty="0">
                <a:solidFill>
                  <a:schemeClr val="dk2"/>
                </a:solidFill>
                <a:latin typeface="+mj-lt"/>
                <a:ea typeface="Helvetica Neue"/>
                <a:cs typeface="Helvetica Neue"/>
                <a:sym typeface="Helvetica Neue"/>
              </a:rPr>
              <a:t>?</a:t>
            </a:r>
            <a:endParaRPr sz="3400" dirty="0">
              <a:latin typeface="+mj-lt"/>
            </a:endParaRPr>
          </a:p>
        </p:txBody>
      </p:sp>
      <p:sp>
        <p:nvSpPr>
          <p:cNvPr id="2" name="Text Placeholder 1">
            <a:extLst>
              <a:ext uri="{FF2B5EF4-FFF2-40B4-BE49-F238E27FC236}">
                <a16:creationId xmlns:a16="http://schemas.microsoft.com/office/drawing/2014/main" id="{021A8A86-0983-C115-024F-5FA5B2F5EA6B}"/>
              </a:ext>
            </a:extLst>
          </p:cNvPr>
          <p:cNvSpPr>
            <a:spLocks noGrp="1"/>
          </p:cNvSpPr>
          <p:nvPr>
            <p:ph type="body" idx="1"/>
          </p:nvPr>
        </p:nvSpPr>
        <p:spPr/>
        <p:txBody>
          <a:bodyPr/>
          <a:lstStyle/>
          <a:p>
            <a:pPr marL="114300" indent="0">
              <a:buNone/>
            </a:pPr>
            <a:r>
              <a:rPr lang="en-US" sz="1800" dirty="0">
                <a:latin typeface="+mj-lt"/>
              </a:rPr>
              <a:t>“Protecting student data privacy is a foundational requirement for all School Systems.” </a:t>
            </a:r>
          </a:p>
          <a:p>
            <a:pPr marL="114300" indent="0">
              <a:buNone/>
            </a:pPr>
            <a:endParaRPr lang="en-US" sz="1800" dirty="0">
              <a:latin typeface="+mj-lt"/>
            </a:endParaRPr>
          </a:p>
          <a:p>
            <a:pPr marL="114300" indent="0">
              <a:buNone/>
            </a:pPr>
            <a:r>
              <a:rPr lang="en-US" sz="1800" dirty="0">
                <a:latin typeface="+mj-lt"/>
              </a:rPr>
              <a:t>“…School Systems leadership must be actively engaged. This is particularly important when it comes to building a student data privacy program, where true success depends on leadership investment to prioritize and champion the work across the organization.”</a:t>
            </a:r>
          </a:p>
          <a:p>
            <a:pPr marL="114300" indent="0" algn="r">
              <a:buNone/>
            </a:pPr>
            <a:r>
              <a:rPr lang="en-US" sz="1200" dirty="0">
                <a:latin typeface="+mn-lt"/>
                <a:hlinkClick r:id="rId3"/>
              </a:rPr>
              <a:t>- CoSN Student Data Privacy Toolkit Part 1</a:t>
            </a:r>
            <a:endParaRPr lang="en-US" sz="1200" dirty="0">
              <a:latin typeface="+mn-lt"/>
            </a:endParaRPr>
          </a:p>
        </p:txBody>
      </p:sp>
      <p:sp>
        <p:nvSpPr>
          <p:cNvPr id="158" name="Google Shape;158;p1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8</a:t>
            </a:fld>
            <a:endParaRPr sz="1000" dirty="0">
              <a:latin typeface="Helvetica Neue"/>
              <a:ea typeface="Helvetica Neue"/>
              <a:cs typeface="Helvetica Neue"/>
              <a:sym typeface="Helvetica Neue"/>
            </a:endParaRPr>
          </a:p>
        </p:txBody>
      </p:sp>
      <p:sp>
        <p:nvSpPr>
          <p:cNvPr id="160" name="Google Shape;160;p19"/>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pic>
        <p:nvPicPr>
          <p:cNvPr id="162" name="Google Shape;162;p19"/>
          <p:cNvPicPr preferRelativeResize="0"/>
          <p:nvPr/>
        </p:nvPicPr>
        <p:blipFill rotWithShape="1">
          <a:blip r:embed="rId4">
            <a:alphaModFix/>
          </a:blip>
          <a:srcRect/>
          <a:stretch/>
        </p:blipFill>
        <p:spPr>
          <a:xfrm>
            <a:off x="617425" y="4831457"/>
            <a:ext cx="563527" cy="168987"/>
          </a:xfrm>
          <a:prstGeom prst="rect">
            <a:avLst/>
          </a:prstGeom>
          <a:noFill/>
          <a:ln>
            <a:noFill/>
          </a:ln>
        </p:spPr>
      </p:pic>
      <p:sp>
        <p:nvSpPr>
          <p:cNvPr id="163" name="Google Shape;163;p19"/>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p21"/>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81" name="Google Shape;181;p21"/>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9</a:t>
            </a:fld>
            <a:endParaRPr sz="1000" dirty="0">
              <a:latin typeface="Helvetica Neue"/>
              <a:ea typeface="Helvetica Neue"/>
              <a:cs typeface="Helvetica Neue"/>
              <a:sym typeface="Helvetica Neue"/>
            </a:endParaRPr>
          </a:p>
        </p:txBody>
      </p:sp>
      <p:sp>
        <p:nvSpPr>
          <p:cNvPr id="182" name="Google Shape;182;p21"/>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2"/>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sp>
        <p:nvSpPr>
          <p:cNvPr id="183" name="Google Shape;183;p21"/>
          <p:cNvSpPr txBox="1"/>
          <p:nvPr/>
        </p:nvSpPr>
        <p:spPr>
          <a:xfrm>
            <a:off x="547272" y="1024509"/>
            <a:ext cx="7307100" cy="2292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600"/>
              </a:spcBef>
              <a:spcAft>
                <a:spcPts val="0"/>
              </a:spcAft>
              <a:buNone/>
            </a:pPr>
            <a:r>
              <a:rPr lang="en-US" sz="1800" b="1" i="0" u="none" strike="noStrike" cap="none" dirty="0">
                <a:solidFill>
                  <a:schemeClr val="dk1"/>
                </a:solidFill>
                <a:latin typeface="Arial"/>
                <a:ea typeface="Arial"/>
                <a:cs typeface="Arial"/>
                <a:sym typeface="Arial"/>
              </a:rPr>
              <a:t>Leadership:</a:t>
            </a:r>
            <a:endParaRPr lang="en-US" dirty="0"/>
          </a:p>
          <a:p>
            <a:pPr marL="285750" marR="0" lvl="4" indent="-285750" algn="l" rtl="0">
              <a:lnSpc>
                <a:spcPct val="115000"/>
              </a:lnSpc>
              <a:spcBef>
                <a:spcPts val="600"/>
              </a:spcBef>
              <a:spcAft>
                <a:spcPts val="0"/>
              </a:spcAft>
              <a:buClr>
                <a:srgbClr val="000000"/>
              </a:buClr>
              <a:buSzPts val="1800"/>
              <a:buFont typeface="Arial"/>
              <a:buChar char="•"/>
            </a:pPr>
            <a:r>
              <a:rPr lang="en-US" sz="1600" b="1" i="0" u="none" strike="noStrike" cap="none" dirty="0">
                <a:solidFill>
                  <a:schemeClr val="dk1"/>
                </a:solidFill>
                <a:latin typeface="Arial"/>
                <a:ea typeface="Arial"/>
                <a:cs typeface="Arial"/>
                <a:sym typeface="Arial"/>
              </a:rPr>
              <a:t>Emphasize </a:t>
            </a:r>
            <a:r>
              <a:rPr lang="en-US" sz="1600" b="0" i="0" u="none" strike="noStrike" cap="none" dirty="0">
                <a:solidFill>
                  <a:schemeClr val="dk1"/>
                </a:solidFill>
                <a:latin typeface="Arial"/>
                <a:ea typeface="Arial"/>
                <a:cs typeface="Arial"/>
                <a:sym typeface="Arial"/>
              </a:rPr>
              <a:t>the importance of the privacy work and </a:t>
            </a:r>
            <a:r>
              <a:rPr lang="en-US" sz="1600" b="1" i="0" u="none" strike="noStrike" cap="none" dirty="0">
                <a:solidFill>
                  <a:schemeClr val="dk1"/>
                </a:solidFill>
                <a:latin typeface="Arial"/>
                <a:ea typeface="Arial"/>
                <a:cs typeface="Arial"/>
                <a:sym typeface="Arial"/>
              </a:rPr>
              <a:t>communicate</a:t>
            </a:r>
            <a:r>
              <a:rPr lang="en-US" sz="1600" b="0" i="0" u="none" strike="noStrike" cap="none" dirty="0">
                <a:solidFill>
                  <a:schemeClr val="dk1"/>
                </a:solidFill>
                <a:latin typeface="Arial"/>
                <a:ea typeface="Arial"/>
                <a:cs typeface="Arial"/>
                <a:sym typeface="Arial"/>
              </a:rPr>
              <a:t> it as a district imperative</a:t>
            </a:r>
            <a:endParaRPr sz="1600" b="0" i="0" u="none" strike="noStrike" cap="none" dirty="0">
              <a:solidFill>
                <a:schemeClr val="dk1"/>
              </a:solidFill>
              <a:latin typeface="Arial"/>
              <a:ea typeface="Arial"/>
              <a:cs typeface="Arial"/>
              <a:sym typeface="Arial"/>
            </a:endParaRPr>
          </a:p>
          <a:p>
            <a:pPr marL="285750" marR="0" lvl="4" indent="-285750" algn="l" rtl="0">
              <a:lnSpc>
                <a:spcPct val="115000"/>
              </a:lnSpc>
              <a:spcBef>
                <a:spcPts val="600"/>
              </a:spcBef>
              <a:spcAft>
                <a:spcPts val="0"/>
              </a:spcAft>
              <a:buClr>
                <a:schemeClr val="dk1"/>
              </a:buClr>
              <a:buSzPts val="1800"/>
              <a:buChar char="•"/>
            </a:pPr>
            <a:r>
              <a:rPr lang="en-US" sz="1600" b="1" dirty="0">
                <a:solidFill>
                  <a:schemeClr val="dk1"/>
                </a:solidFill>
              </a:rPr>
              <a:t>Be an example</a:t>
            </a:r>
            <a:r>
              <a:rPr lang="en-US" sz="1600" dirty="0">
                <a:solidFill>
                  <a:schemeClr val="dk1"/>
                </a:solidFill>
              </a:rPr>
              <a:t> for others to follow by implementing basic privacy and security practices</a:t>
            </a:r>
            <a:endParaRPr sz="1600" dirty="0">
              <a:solidFill>
                <a:schemeClr val="dk1"/>
              </a:solidFill>
            </a:endParaRPr>
          </a:p>
          <a:p>
            <a:pPr marL="285750" marR="0" lvl="4" indent="-285750" algn="l" rtl="0">
              <a:lnSpc>
                <a:spcPct val="115000"/>
              </a:lnSpc>
              <a:spcBef>
                <a:spcPts val="600"/>
              </a:spcBef>
              <a:spcAft>
                <a:spcPts val="0"/>
              </a:spcAft>
              <a:buClr>
                <a:srgbClr val="000000"/>
              </a:buClr>
              <a:buSzPts val="1800"/>
              <a:buFont typeface="Arial"/>
              <a:buChar char="•"/>
            </a:pPr>
            <a:r>
              <a:rPr lang="en-US" sz="1600" b="1" i="0" u="none" strike="noStrike" cap="none" dirty="0">
                <a:solidFill>
                  <a:schemeClr val="dk1"/>
                </a:solidFill>
                <a:latin typeface="Arial"/>
                <a:ea typeface="Arial"/>
                <a:cs typeface="Arial"/>
                <a:sym typeface="Arial"/>
              </a:rPr>
              <a:t>Require</a:t>
            </a:r>
            <a:r>
              <a:rPr lang="en-US" sz="1600" b="0" i="0" u="none" strike="noStrike" cap="none" dirty="0">
                <a:solidFill>
                  <a:schemeClr val="dk1"/>
                </a:solidFill>
                <a:latin typeface="Arial"/>
                <a:ea typeface="Arial"/>
                <a:cs typeface="Arial"/>
                <a:sym typeface="Arial"/>
              </a:rPr>
              <a:t> that all departments actively collaborate with the technology team </a:t>
            </a:r>
            <a:endParaRPr sz="1600" dirty="0"/>
          </a:p>
          <a:p>
            <a:pPr marL="285750" marR="0" lvl="4" indent="-285750" algn="l" rtl="0">
              <a:lnSpc>
                <a:spcPct val="115000"/>
              </a:lnSpc>
              <a:spcBef>
                <a:spcPts val="600"/>
              </a:spcBef>
              <a:spcAft>
                <a:spcPts val="0"/>
              </a:spcAft>
              <a:buClr>
                <a:srgbClr val="000000"/>
              </a:buClr>
              <a:buSzPts val="1800"/>
              <a:buFont typeface="Arial"/>
              <a:buChar char="•"/>
            </a:pPr>
            <a:r>
              <a:rPr lang="en-US" sz="1600" b="1" i="0" u="none" strike="noStrike" cap="none" dirty="0">
                <a:solidFill>
                  <a:schemeClr val="dk1"/>
                </a:solidFill>
                <a:latin typeface="Arial"/>
                <a:ea typeface="Arial"/>
                <a:cs typeface="Arial"/>
                <a:sym typeface="Arial"/>
              </a:rPr>
              <a:t>Develop</a:t>
            </a:r>
            <a:r>
              <a:rPr lang="en-US" sz="1600" b="0" i="0" u="none" strike="noStrike" cap="none" dirty="0">
                <a:solidFill>
                  <a:schemeClr val="dk1"/>
                </a:solidFill>
                <a:latin typeface="Arial"/>
                <a:ea typeface="Arial"/>
                <a:cs typeface="Arial"/>
                <a:sym typeface="Arial"/>
              </a:rPr>
              <a:t> and </a:t>
            </a:r>
            <a:r>
              <a:rPr lang="en-US" sz="1600" b="1" i="0" u="none" strike="noStrike" cap="none" dirty="0">
                <a:solidFill>
                  <a:schemeClr val="dk1"/>
                </a:solidFill>
                <a:latin typeface="Arial"/>
                <a:ea typeface="Arial"/>
                <a:cs typeface="Arial"/>
                <a:sym typeface="Arial"/>
              </a:rPr>
              <a:t>adopt</a:t>
            </a:r>
            <a:r>
              <a:rPr lang="en-US" sz="1600" b="0" i="0" u="none" strike="noStrike" cap="none" dirty="0">
                <a:solidFill>
                  <a:schemeClr val="dk1"/>
                </a:solidFill>
                <a:latin typeface="Arial"/>
                <a:ea typeface="Arial"/>
                <a:cs typeface="Arial"/>
                <a:sym typeface="Arial"/>
              </a:rPr>
              <a:t> critical district privacy and security policies</a:t>
            </a:r>
            <a:endParaRPr sz="1600" dirty="0"/>
          </a:p>
          <a:p>
            <a:pPr marL="285750" marR="0" lvl="0" indent="-285750" algn="l" rtl="0">
              <a:lnSpc>
                <a:spcPct val="115000"/>
              </a:lnSpc>
              <a:spcBef>
                <a:spcPts val="600"/>
              </a:spcBef>
              <a:spcAft>
                <a:spcPts val="0"/>
              </a:spcAft>
              <a:buClr>
                <a:srgbClr val="000000"/>
              </a:buClr>
              <a:buSzPts val="1800"/>
              <a:buFont typeface="Proxima Nova"/>
              <a:buChar char="•"/>
            </a:pPr>
            <a:r>
              <a:rPr lang="en-US" sz="1600" b="1" i="0" u="none" strike="noStrike" cap="none" dirty="0">
                <a:solidFill>
                  <a:schemeClr val="dk1"/>
                </a:solidFill>
                <a:latin typeface="Arial"/>
                <a:ea typeface="Arial"/>
                <a:cs typeface="Arial"/>
                <a:sym typeface="Arial"/>
              </a:rPr>
              <a:t>Assign </a:t>
            </a:r>
            <a:r>
              <a:rPr lang="en-US" sz="1600" b="0" i="0" u="none" strike="noStrike" cap="none" dirty="0">
                <a:solidFill>
                  <a:srgbClr val="000000"/>
                </a:solidFill>
                <a:latin typeface="Arial"/>
                <a:ea typeface="Arial"/>
                <a:cs typeface="Arial"/>
                <a:sym typeface="Arial"/>
              </a:rPr>
              <a:t>individuals responsible for data use and privacy policies</a:t>
            </a:r>
            <a:endParaRPr sz="1600" dirty="0"/>
          </a:p>
          <a:p>
            <a:pPr marL="285750" marR="0" lvl="0" indent="-285750" algn="l" rtl="0">
              <a:lnSpc>
                <a:spcPct val="115000"/>
              </a:lnSpc>
              <a:spcBef>
                <a:spcPts val="600"/>
              </a:spcBef>
              <a:spcAft>
                <a:spcPts val="0"/>
              </a:spcAft>
              <a:buClr>
                <a:srgbClr val="000000"/>
              </a:buClr>
              <a:buSzPts val="1800"/>
              <a:buFont typeface="Proxima Nova"/>
              <a:buChar char="•"/>
            </a:pPr>
            <a:r>
              <a:rPr lang="en-US" sz="1600" b="1" i="0" u="none" strike="noStrike" cap="none" dirty="0">
                <a:solidFill>
                  <a:srgbClr val="000000"/>
                </a:solidFill>
                <a:latin typeface="Arial"/>
                <a:ea typeface="Arial"/>
                <a:cs typeface="Arial"/>
                <a:sym typeface="Arial"/>
              </a:rPr>
              <a:t>Provide</a:t>
            </a:r>
            <a:r>
              <a:rPr lang="en-US" sz="1600" b="0" i="0" u="none" strike="noStrike" cap="none" dirty="0">
                <a:solidFill>
                  <a:srgbClr val="000000"/>
                </a:solidFill>
                <a:latin typeface="Arial"/>
                <a:ea typeface="Arial"/>
                <a:cs typeface="Arial"/>
                <a:sym typeface="Arial"/>
              </a:rPr>
              <a:t> adequate resources</a:t>
            </a:r>
            <a:endParaRPr sz="1600" b="0" i="0" u="none" strike="noStrike" cap="none" dirty="0">
              <a:solidFill>
                <a:srgbClr val="000000"/>
              </a:solidFill>
              <a:latin typeface="Arial"/>
              <a:ea typeface="Arial"/>
              <a:cs typeface="Arial"/>
              <a:sym typeface="Arial"/>
            </a:endParaRPr>
          </a:p>
          <a:p>
            <a:pPr marL="457200" marR="0" lvl="0" indent="0" algn="l" rtl="0">
              <a:lnSpc>
                <a:spcPct val="115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84" name="Google Shape;184;p21"/>
          <p:cNvPicPr preferRelativeResize="0"/>
          <p:nvPr/>
        </p:nvPicPr>
        <p:blipFill rotWithShape="1">
          <a:blip r:embed="rId3">
            <a:alphaModFix/>
          </a:blip>
          <a:srcRect/>
          <a:stretch/>
        </p:blipFill>
        <p:spPr>
          <a:xfrm>
            <a:off x="617425" y="4831457"/>
            <a:ext cx="563527" cy="168987"/>
          </a:xfrm>
          <a:prstGeom prst="rect">
            <a:avLst/>
          </a:prstGeom>
          <a:noFill/>
          <a:ln>
            <a:noFill/>
          </a:ln>
        </p:spPr>
      </p:pic>
      <p:sp>
        <p:nvSpPr>
          <p:cNvPr id="185" name="Google Shape;185;p21"/>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200"/>
              <a:buFont typeface="Arial"/>
              <a:buNone/>
            </a:pPr>
            <a:r>
              <a:rPr lang="en-US" sz="1200" b="1" i="0" u="none" strike="noStrike" cap="none" dirty="0">
                <a:solidFill>
                  <a:schemeClr val="dk1"/>
                </a:solidFill>
                <a:latin typeface="Proxima Nova"/>
                <a:ea typeface="Proxima Nova"/>
                <a:cs typeface="Proxima Nova"/>
                <a:sym typeface="Proxima Nova"/>
              </a:rPr>
              <a:t>[your logo here]</a:t>
            </a:r>
            <a:endParaRPr sz="1200" b="1" i="0" u="none" strike="noStrike" cap="none" dirty="0">
              <a:solidFill>
                <a:srgbClr val="000000"/>
              </a:solidFill>
              <a:latin typeface="Arial"/>
              <a:ea typeface="Arial"/>
              <a:cs typeface="Arial"/>
              <a:sym typeface="Arial"/>
            </a:endParaRPr>
          </a:p>
        </p:txBody>
      </p:sp>
      <p:sp>
        <p:nvSpPr>
          <p:cNvPr id="186" name="Google Shape;186;p21"/>
          <p:cNvSpPr txBox="1">
            <a:spLocks noGrp="1"/>
          </p:cNvSpPr>
          <p:nvPr>
            <p:ph type="title"/>
          </p:nvPr>
        </p:nvSpPr>
        <p:spPr>
          <a:xfrm>
            <a:off x="406946" y="412840"/>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dirty="0">
                <a:solidFill>
                  <a:schemeClr val="dk2"/>
                </a:solidFill>
                <a:latin typeface="+mj-lt"/>
                <a:ea typeface="Helvetica Neue"/>
                <a:cs typeface="Helvetica Neue"/>
                <a:sym typeface="Helvetica Neue"/>
              </a:rPr>
              <a:t>What Do We </a:t>
            </a:r>
            <a:r>
              <a:rPr lang="en-US" sz="3400" b="1" dirty="0">
                <a:solidFill>
                  <a:schemeClr val="dk2"/>
                </a:solidFill>
                <a:latin typeface="+mj-lt"/>
              </a:rPr>
              <a:t>Need</a:t>
            </a:r>
            <a:r>
              <a:rPr lang="en-US" sz="3400" b="1" dirty="0">
                <a:solidFill>
                  <a:schemeClr val="dk2"/>
                </a:solidFill>
                <a:latin typeface="+mj-lt"/>
                <a:ea typeface="Helvetica Neue"/>
                <a:cs typeface="Helvetica Neue"/>
                <a:sym typeface="Helvetica Neue"/>
              </a:rPr>
              <a:t>?</a:t>
            </a:r>
            <a:endParaRPr sz="3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1115</Words>
  <Application>Microsoft Office PowerPoint</Application>
  <PresentationFormat>On-screen Show (16:9)</PresentationFormat>
  <Paragraphs>168</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roboto condensed</vt:lpstr>
      <vt:lpstr>Proxima Nova</vt:lpstr>
      <vt:lpstr>Helvetica Neue</vt:lpstr>
      <vt:lpstr>Office Theme</vt:lpstr>
      <vt:lpstr>Protecting Student Data Privacy:  Making the Case to Leadership</vt:lpstr>
      <vt:lpstr>Agenda</vt:lpstr>
      <vt:lpstr>What is Data Privacy?</vt:lpstr>
      <vt:lpstr>Why Does Student Data Privacy Matter?</vt:lpstr>
      <vt:lpstr>What’s Happening?</vt:lpstr>
      <vt:lpstr>What’s Happening?</vt:lpstr>
      <vt:lpstr>PowerPoint Presentation</vt:lpstr>
      <vt:lpstr>What Does it Take to Improve?</vt:lpstr>
      <vt:lpstr>What Do We Need?</vt:lpstr>
      <vt:lpstr>What Do We Need?</vt:lpstr>
      <vt:lpstr>Who Needs to be Involved?</vt:lpstr>
      <vt:lpstr>What Do Employees Need to Know?</vt:lpstr>
      <vt:lpstr>Where Should We Begin?</vt:lpstr>
      <vt:lpstr>Critical Leadership Needs</vt:lpstr>
      <vt:lpstr>Critical Leadership Needs</vt:lpstr>
      <vt:lpstr>Critical Leadership Needs</vt:lpstr>
      <vt:lpstr>Easing Parent Concerns</vt:lpstr>
      <vt:lpstr>Reduce Risk and Build Trust</vt:lpstr>
      <vt:lpstr>Our Plan for Getting Started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Student Data Privacy:  Making the Case to Leadership</dc:title>
  <dc:creator>Linnette</dc:creator>
  <cp:lastModifiedBy>Jill Brown</cp:lastModifiedBy>
  <cp:revision>4</cp:revision>
  <dcterms:modified xsi:type="dcterms:W3CDTF">2023-12-11T19:27:41Z</dcterms:modified>
</cp:coreProperties>
</file>