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Proxima Nova" panose="020B0604020202020204" charset="0"/>
      <p:regular r:id="rId22"/>
      <p:bold r:id="rId23"/>
      <p:italic r:id="rId24"/>
      <p:boldItalic r:id="rId25"/>
    </p:embeddedFon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9" d="100"/>
          <a:sy n="149" d="100"/>
        </p:scale>
        <p:origin x="520" y="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Helvetica Neue"/>
                <a:ea typeface="Helvetica Neue"/>
                <a:cs typeface="Helvetica Neue"/>
                <a:sym typeface="Helvetica Neue"/>
              </a:rPr>
              <a:t>‹#›</a:t>
            </a:fld>
            <a:endParaRPr sz="1200" b="0" i="0" u="none" strike="noStrike" cap="none">
              <a:solidFill>
                <a:schemeClr val="dk1"/>
              </a:solidFill>
              <a:latin typeface="Helvetica Neue"/>
              <a:ea typeface="Helvetica Neue"/>
              <a:cs typeface="Helvetica Neue"/>
              <a:sym typeface="Helvetica Neue"/>
            </a:endParaRPr>
          </a:p>
        </p:txBody>
      </p:sp>
    </p:spTree>
    <p:extLst>
      <p:ext uri="{BB962C8B-B14F-4D97-AF65-F5344CB8AC3E}">
        <p14:creationId xmlns:p14="http://schemas.microsoft.com/office/powerpoint/2010/main" val="10186760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394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187815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5" name="Google Shape;20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3041661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5fe24dac7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g5fe24dac7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5fe24dac7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extLst>
      <p:ext uri="{BB962C8B-B14F-4D97-AF65-F5344CB8AC3E}">
        <p14:creationId xmlns:p14="http://schemas.microsoft.com/office/powerpoint/2010/main" val="263776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619e7f7c6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g619e7f7c6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g619e7f7c6d_0_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3525745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2948835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65752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627479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2652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5fe24dac7d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5fe24dac7d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645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19956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5" name="Google Shape;9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2233299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3228563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extLst>
      <p:ext uri="{BB962C8B-B14F-4D97-AF65-F5344CB8AC3E}">
        <p14:creationId xmlns:p14="http://schemas.microsoft.com/office/powerpoint/2010/main" val="3266375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0" name="Google Shape;130;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3088653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951463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418129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7" name="Google Shape;16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2662736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619e7f7c6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g619e7f7c6d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619e7f7c6d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extLst>
      <p:ext uri="{BB962C8B-B14F-4D97-AF65-F5344CB8AC3E}">
        <p14:creationId xmlns:p14="http://schemas.microsoft.com/office/powerpoint/2010/main" val="1656557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597819"/>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874764" y="-1217413"/>
            <a:ext cx="339447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6012656" y="771525"/>
            <a:ext cx="3290888"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821656" y="-1209675"/>
            <a:ext cx="3290888"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4"/>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Helvetica Neue"/>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900113"/>
            <a:ext cx="4038600" cy="2545556"/>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900113"/>
            <a:ext cx="4038600" cy="2545556"/>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400"/>
              <a:buFont typeface="Helvetica Neu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6"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1"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Helvetica Neue"/>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1" y="1076326"/>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Helvetica Neue"/>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459581"/>
            <a:ext cx="5486400" cy="3086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4025503"/>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200151"/>
            <a:ext cx="8229600" cy="33944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Helvetica Neue"/>
                <a:ea typeface="Helvetica Neue"/>
                <a:cs typeface="Helvetica Neue"/>
                <a:sym typeface="Helvetica Neue"/>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4767263"/>
            <a:ext cx="2133600" cy="273844"/>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4767263"/>
            <a:ext cx="2895600" cy="273844"/>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4767263"/>
            <a:ext cx="2133600" cy="27384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trustedlearning.org/the-role-of-leadership/"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trustedlearning.org/the-role-of-leadership/"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nsumer.ftc.gov/articles/0040-child-identity-theft"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sn.org/sites/default/files/_CoSN_ITLdrship_Report_2019_Final.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hyperlink" Target="https://studentprivacy.ed.gov/sites/default/files/resource_document/file/Checklist_District_Privacy_Program_0.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hyperlink" Target="https://enterprise.verizon.com/resources/reports/dbir/2019/introduction/"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hyperlink" Target="https://enterprise.verizon.com/resources/reports/dbir/2019/introduction/"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hyperlink" Target="https://www.cosn.org/sites/default/files/CoSN_10Steps.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cosn.org/sites/default/files/CoSN_10Steps.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p:cNvPicPr preferRelativeResize="0"/>
          <p:nvPr/>
        </p:nvPicPr>
        <p:blipFill rotWithShape="1">
          <a:blip r:embed="rId3">
            <a:alphaModFix/>
          </a:blip>
          <a:srcRect/>
          <a:stretch/>
        </p:blipFill>
        <p:spPr>
          <a:xfrm>
            <a:off x="-27873" y="-15680"/>
            <a:ext cx="9199747" cy="5174858"/>
          </a:xfrm>
          <a:prstGeom prst="rect">
            <a:avLst/>
          </a:prstGeom>
          <a:noFill/>
          <a:ln>
            <a:noFill/>
          </a:ln>
        </p:spPr>
      </p:pic>
      <p:sp>
        <p:nvSpPr>
          <p:cNvPr id="89" name="Google Shape;89;p13"/>
          <p:cNvSpPr txBox="1">
            <a:spLocks noGrp="1"/>
          </p:cNvSpPr>
          <p:nvPr>
            <p:ph type="ctrTitle"/>
          </p:nvPr>
        </p:nvSpPr>
        <p:spPr>
          <a:xfrm>
            <a:off x="4369475" y="2227825"/>
            <a:ext cx="4460400" cy="9990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Helvetica Neue"/>
              <a:buNone/>
            </a:pPr>
            <a:r>
              <a:rPr lang="en-US" sz="3600" b="1">
                <a:solidFill>
                  <a:schemeClr val="lt1"/>
                </a:solidFill>
                <a:latin typeface="Proxima Nova"/>
                <a:ea typeface="Proxima Nova"/>
                <a:cs typeface="Proxima Nova"/>
                <a:sym typeface="Proxima Nova"/>
              </a:rPr>
              <a:t>Privacy:</a:t>
            </a:r>
            <a:r>
              <a:rPr lang="en-US" sz="3600" b="1" i="1">
                <a:solidFill>
                  <a:schemeClr val="lt1"/>
                </a:solidFill>
                <a:latin typeface="Proxima Nova"/>
                <a:ea typeface="Proxima Nova"/>
                <a:cs typeface="Proxima Nova"/>
                <a:sym typeface="Proxima Nova"/>
              </a:rPr>
              <a:t> Making the Case to Leadership</a:t>
            </a:r>
            <a:endParaRPr sz="3600" b="1" i="1">
              <a:solidFill>
                <a:schemeClr val="lt1"/>
              </a:solidFill>
              <a:latin typeface="Proxima Nova"/>
              <a:ea typeface="Proxima Nova"/>
              <a:cs typeface="Proxima Nova"/>
              <a:sym typeface="Proxima Nova"/>
            </a:endParaRPr>
          </a:p>
        </p:txBody>
      </p:sp>
      <p:pic>
        <p:nvPicPr>
          <p:cNvPr id="90" name="Google Shape;90;p13"/>
          <p:cNvPicPr preferRelativeResize="0"/>
          <p:nvPr/>
        </p:nvPicPr>
        <p:blipFill>
          <a:blip r:embed="rId4">
            <a:alphaModFix/>
          </a:blip>
          <a:stretch>
            <a:fillRect/>
          </a:stretch>
        </p:blipFill>
        <p:spPr>
          <a:xfrm>
            <a:off x="6189362" y="332150"/>
            <a:ext cx="2537924" cy="761025"/>
          </a:xfrm>
          <a:prstGeom prst="rect">
            <a:avLst/>
          </a:prstGeom>
          <a:noFill/>
          <a:ln>
            <a:noFill/>
          </a:ln>
        </p:spPr>
      </p:pic>
      <p:sp>
        <p:nvSpPr>
          <p:cNvPr id="91" name="Google Shape;91;p13"/>
          <p:cNvSpPr txBox="1"/>
          <p:nvPr/>
        </p:nvSpPr>
        <p:spPr>
          <a:xfrm>
            <a:off x="6416687" y="1125025"/>
            <a:ext cx="2310600" cy="24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latin typeface="Proxima Nova"/>
                <a:ea typeface="Proxima Nova"/>
                <a:cs typeface="Proxima Nova"/>
                <a:sym typeface="Proxima Nova"/>
              </a:rPr>
              <a:t>Protecting Privacy in Connected Learning Initiative</a:t>
            </a:r>
            <a:endParaRPr sz="1200">
              <a:latin typeface="Proxima Nova"/>
              <a:ea typeface="Proxima Nova"/>
              <a:cs typeface="Proxima Nova"/>
              <a:sym typeface="Proxima Nov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cxnSp>
        <p:nvCxnSpPr>
          <p:cNvPr id="195" name="Google Shape;195;p22"/>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196" name="Google Shape;196;p22"/>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10</a:t>
            </a:fld>
            <a:endParaRPr sz="1000">
              <a:latin typeface="Helvetica Neue"/>
              <a:ea typeface="Helvetica Neue"/>
              <a:cs typeface="Helvetica Neue"/>
              <a:sym typeface="Helvetica Neue"/>
            </a:endParaRPr>
          </a:p>
        </p:txBody>
      </p:sp>
      <p:sp>
        <p:nvSpPr>
          <p:cNvPr id="197" name="Google Shape;197;p22"/>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198" name="Google Shape;198;p22"/>
          <p:cNvSpPr txBox="1"/>
          <p:nvPr/>
        </p:nvSpPr>
        <p:spPr>
          <a:xfrm>
            <a:off x="800108" y="1971591"/>
            <a:ext cx="7543800" cy="12003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400" i="1" u="none" strike="noStrike" cap="none">
                <a:solidFill>
                  <a:srgbClr val="000000"/>
                </a:solidFill>
              </a:rPr>
              <a:t>[Optional </a:t>
            </a:r>
            <a:r>
              <a:rPr lang="en-US" sz="2400" i="1"/>
              <a:t>slide]</a:t>
            </a:r>
            <a:r>
              <a:rPr lang="en-US" sz="2400"/>
              <a:t>: i</a:t>
            </a:r>
            <a:r>
              <a:rPr lang="en-US" sz="2400" i="0" u="none" strike="noStrike" cap="none">
                <a:solidFill>
                  <a:srgbClr val="000000"/>
                </a:solidFill>
              </a:rPr>
              <a:t>nsert the top 3-5 privacy needs</a:t>
            </a:r>
            <a:r>
              <a:rPr lang="en-US" sz="2400"/>
              <a:t>,</a:t>
            </a:r>
            <a:r>
              <a:rPr lang="en-US" sz="2400" i="0" u="none" strike="noStrike" cap="none">
                <a:solidFill>
                  <a:srgbClr val="000000"/>
                </a:solidFill>
              </a:rPr>
              <a:t> risks or potential impacts for your distric</a:t>
            </a:r>
            <a:r>
              <a:rPr lang="en-US" sz="2400"/>
              <a:t>t.</a:t>
            </a:r>
            <a:endParaRPr sz="2400"/>
          </a:p>
        </p:txBody>
      </p:sp>
      <p:pic>
        <p:nvPicPr>
          <p:cNvPr id="199" name="Google Shape;199;p22"/>
          <p:cNvPicPr preferRelativeResize="0"/>
          <p:nvPr/>
        </p:nvPicPr>
        <p:blipFill>
          <a:blip r:embed="rId3">
            <a:alphaModFix/>
          </a:blip>
          <a:stretch>
            <a:fillRect/>
          </a:stretch>
        </p:blipFill>
        <p:spPr>
          <a:xfrm>
            <a:off x="617425" y="4831457"/>
            <a:ext cx="563527" cy="168987"/>
          </a:xfrm>
          <a:prstGeom prst="rect">
            <a:avLst/>
          </a:prstGeom>
          <a:noFill/>
          <a:ln>
            <a:noFill/>
          </a:ln>
        </p:spPr>
      </p:pic>
      <p:sp>
        <p:nvSpPr>
          <p:cNvPr id="200" name="Google Shape;200;p22"/>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
        <p:nvSpPr>
          <p:cNvPr id="201" name="Google Shape;201;p22"/>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latin typeface="Helvetica Neue"/>
                <a:ea typeface="Helvetica Neue"/>
                <a:cs typeface="Helvetica Neue"/>
                <a:sym typeface="Helvetica Neue"/>
              </a:rPr>
              <a:t>Wh</a:t>
            </a:r>
            <a:r>
              <a:rPr lang="en-US" sz="3400" b="1">
                <a:solidFill>
                  <a:schemeClr val="dk2"/>
                </a:solidFill>
              </a:rPr>
              <a:t>ere Should We Begin?</a:t>
            </a:r>
            <a:endParaRPr sz="3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cxnSp>
        <p:nvCxnSpPr>
          <p:cNvPr id="207" name="Google Shape;207;p23"/>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208" name="Google Shape;208;p23"/>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11</a:t>
            </a:fld>
            <a:endParaRPr sz="1000">
              <a:latin typeface="Helvetica Neue"/>
              <a:ea typeface="Helvetica Neue"/>
              <a:cs typeface="Helvetica Neue"/>
              <a:sym typeface="Helvetica Neue"/>
            </a:endParaRPr>
          </a:p>
        </p:txBody>
      </p:sp>
      <p:sp>
        <p:nvSpPr>
          <p:cNvPr id="209" name="Google Shape;209;p23"/>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210" name="Google Shape;210;p23"/>
          <p:cNvSpPr txBox="1"/>
          <p:nvPr/>
        </p:nvSpPr>
        <p:spPr>
          <a:xfrm>
            <a:off x="800110" y="1602254"/>
            <a:ext cx="7543800" cy="1938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2000" i="0" u="none" strike="noStrike" cap="none">
                <a:solidFill>
                  <a:srgbClr val="000000"/>
                </a:solidFill>
              </a:rPr>
              <a:t>Privacy involves everyone in the district. </a:t>
            </a:r>
            <a:endParaRPr sz="2000" i="0" u="none" strike="noStrike" cap="none">
              <a:solidFill>
                <a:srgbClr val="000000"/>
              </a:solidFill>
            </a:endParaRPr>
          </a:p>
          <a:p>
            <a:pPr marL="0" marR="0" lvl="0" indent="0" algn="ctr" rtl="0">
              <a:lnSpc>
                <a:spcPct val="100000"/>
              </a:lnSpc>
              <a:spcBef>
                <a:spcPts val="0"/>
              </a:spcBef>
              <a:spcAft>
                <a:spcPts val="0"/>
              </a:spcAft>
              <a:buNone/>
            </a:pPr>
            <a:r>
              <a:rPr lang="en-US" sz="2000" i="0" u="none" strike="noStrike" cap="none">
                <a:solidFill>
                  <a:srgbClr val="000000"/>
                </a:solidFill>
              </a:rPr>
              <a:t>Everyone who touches student data is responsible for behaving in ways that protect the information. </a:t>
            </a:r>
            <a:endParaRPr/>
          </a:p>
          <a:p>
            <a:pPr marL="0" marR="0" lvl="0" indent="0" algn="ctr" rtl="0">
              <a:lnSpc>
                <a:spcPct val="100000"/>
              </a:lnSpc>
              <a:spcBef>
                <a:spcPts val="0"/>
              </a:spcBef>
              <a:spcAft>
                <a:spcPts val="0"/>
              </a:spcAft>
              <a:buNone/>
            </a:pPr>
            <a:endParaRPr sz="2000" i="0" u="none" strike="noStrike" cap="none">
              <a:solidFill>
                <a:srgbClr val="000000"/>
              </a:solidFill>
            </a:endParaRPr>
          </a:p>
          <a:p>
            <a:pPr marL="0" marR="0" lvl="0" indent="0" algn="ctr" rtl="0">
              <a:lnSpc>
                <a:spcPct val="100000"/>
              </a:lnSpc>
              <a:spcBef>
                <a:spcPts val="0"/>
              </a:spcBef>
              <a:spcAft>
                <a:spcPts val="0"/>
              </a:spcAft>
              <a:buNone/>
            </a:pPr>
            <a:r>
              <a:rPr lang="en-US" sz="2000" b="1" i="0" u="none" strike="noStrike" cap="none">
                <a:solidFill>
                  <a:srgbClr val="000000"/>
                </a:solidFill>
              </a:rPr>
              <a:t>A privacy leader is needed, </a:t>
            </a:r>
            <a:endParaRPr b="1"/>
          </a:p>
          <a:p>
            <a:pPr marL="0" marR="0" lvl="0" indent="0" algn="ctr" rtl="0">
              <a:lnSpc>
                <a:spcPct val="100000"/>
              </a:lnSpc>
              <a:spcBef>
                <a:spcPts val="0"/>
              </a:spcBef>
              <a:spcAft>
                <a:spcPts val="0"/>
              </a:spcAft>
              <a:buNone/>
            </a:pPr>
            <a:r>
              <a:rPr lang="en-US" sz="2000" b="1" i="0" u="none" strike="noStrike" cap="none">
                <a:solidFill>
                  <a:srgbClr val="000000"/>
                </a:solidFill>
              </a:rPr>
              <a:t>but the work is </a:t>
            </a:r>
            <a:r>
              <a:rPr lang="en-US" sz="2000" b="1" i="0" u="none" strike="noStrike" cap="none">
                <a:solidFill>
                  <a:srgbClr val="4A7DBA"/>
                </a:solidFill>
              </a:rPr>
              <a:t>everyone’s job. </a:t>
            </a:r>
            <a:endParaRPr b="1">
              <a:solidFill>
                <a:srgbClr val="4A7DBA"/>
              </a:solidFill>
            </a:endParaRPr>
          </a:p>
        </p:txBody>
      </p:sp>
      <p:pic>
        <p:nvPicPr>
          <p:cNvPr id="211" name="Google Shape;211;p23"/>
          <p:cNvPicPr preferRelativeResize="0"/>
          <p:nvPr/>
        </p:nvPicPr>
        <p:blipFill>
          <a:blip r:embed="rId3">
            <a:alphaModFix/>
          </a:blip>
          <a:stretch>
            <a:fillRect/>
          </a:stretch>
        </p:blipFill>
        <p:spPr>
          <a:xfrm>
            <a:off x="617425" y="4831457"/>
            <a:ext cx="563527" cy="168987"/>
          </a:xfrm>
          <a:prstGeom prst="rect">
            <a:avLst/>
          </a:prstGeom>
          <a:noFill/>
          <a:ln>
            <a:noFill/>
          </a:ln>
        </p:spPr>
      </p:pic>
      <p:sp>
        <p:nvSpPr>
          <p:cNvPr id="212" name="Google Shape;212;p23"/>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
        <p:nvSpPr>
          <p:cNvPr id="213" name="Google Shape;213;p23"/>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rPr>
              <a:t>Who Needs to be Involved?</a:t>
            </a:r>
            <a:endParaRPr sz="3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cxnSp>
        <p:nvCxnSpPr>
          <p:cNvPr id="219" name="Google Shape;219;p24"/>
          <p:cNvCxnSpPr/>
          <p:nvPr/>
        </p:nvCxnSpPr>
        <p:spPr>
          <a:xfrm rot="10800000">
            <a:off x="617546" y="4755762"/>
            <a:ext cx="6974100" cy="1800"/>
          </a:xfrm>
          <a:prstGeom prst="straightConnector1">
            <a:avLst/>
          </a:prstGeom>
          <a:noFill/>
          <a:ln w="25400" cap="flat" cmpd="sng">
            <a:solidFill>
              <a:srgbClr val="C5D8F1"/>
            </a:solidFill>
            <a:prstDash val="solid"/>
            <a:round/>
            <a:headEnd type="none" w="sm" len="sm"/>
            <a:tailEnd type="none" w="sm" len="sm"/>
          </a:ln>
        </p:spPr>
      </p:cxnSp>
      <p:sp>
        <p:nvSpPr>
          <p:cNvPr id="220" name="Google Shape;220;p24"/>
          <p:cNvSpPr txBox="1">
            <a:spLocks noGrp="1"/>
          </p:cNvSpPr>
          <p:nvPr>
            <p:ph type="sldNum" idx="12"/>
          </p:nvPr>
        </p:nvSpPr>
        <p:spPr>
          <a:xfrm>
            <a:off x="266620" y="4618702"/>
            <a:ext cx="2808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12</a:t>
            </a:fld>
            <a:endParaRPr sz="1000">
              <a:latin typeface="Helvetica Neue"/>
              <a:ea typeface="Helvetica Neue"/>
              <a:cs typeface="Helvetica Neue"/>
              <a:sym typeface="Helvetica Neue"/>
            </a:endParaRPr>
          </a:p>
        </p:txBody>
      </p:sp>
      <p:sp>
        <p:nvSpPr>
          <p:cNvPr id="221" name="Google Shape;221;p24"/>
          <p:cNvSpPr/>
          <p:nvPr/>
        </p:nvSpPr>
        <p:spPr>
          <a:xfrm>
            <a:off x="0" y="1"/>
            <a:ext cx="9144000" cy="23850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222" name="Google Shape;222;p24"/>
          <p:cNvSpPr txBox="1"/>
          <p:nvPr/>
        </p:nvSpPr>
        <p:spPr>
          <a:xfrm>
            <a:off x="915600" y="1320450"/>
            <a:ext cx="7213800" cy="25026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0"/>
              </a:spcBef>
              <a:spcAft>
                <a:spcPts val="0"/>
              </a:spcAft>
              <a:buClr>
                <a:schemeClr val="dk1"/>
              </a:buClr>
              <a:buSzPts val="2000"/>
              <a:buChar char="●"/>
            </a:pPr>
            <a:r>
              <a:rPr lang="en-US" sz="2000">
                <a:solidFill>
                  <a:schemeClr val="dk1"/>
                </a:solidFill>
              </a:rPr>
              <a:t>Understanding and active discussion and deliberation related to data privacy and security</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rPr>
              <a:t>Up to date policies and regulations addressing data privacy compliance requirements. </a:t>
            </a:r>
            <a:endParaRPr sz="2000">
              <a:solidFill>
                <a:schemeClr val="dk1"/>
              </a:solidFill>
            </a:endParaRPr>
          </a:p>
          <a:p>
            <a:pPr marL="457200" lvl="0" indent="-355600" algn="l" rtl="0">
              <a:lnSpc>
                <a:spcPct val="115000"/>
              </a:lnSpc>
              <a:spcBef>
                <a:spcPts val="0"/>
              </a:spcBef>
              <a:spcAft>
                <a:spcPts val="0"/>
              </a:spcAft>
              <a:buClr>
                <a:schemeClr val="dk1"/>
              </a:buClr>
              <a:buSzPts val="2000"/>
              <a:buChar char="●"/>
            </a:pPr>
            <a:r>
              <a:rPr lang="en-US" sz="2000">
                <a:solidFill>
                  <a:schemeClr val="dk1"/>
                </a:solidFill>
              </a:rPr>
              <a:t>Clear policy expectations for the protection of student data privacy and security, as well as the transparent use of data</a:t>
            </a:r>
            <a:endParaRPr sz="2000">
              <a:solidFill>
                <a:schemeClr val="dk1"/>
              </a:solidFill>
            </a:endParaRPr>
          </a:p>
          <a:p>
            <a:pPr marL="457200" marR="0" lvl="0" indent="0" algn="l" rtl="0">
              <a:lnSpc>
                <a:spcPct val="115000"/>
              </a:lnSpc>
              <a:spcBef>
                <a:spcPts val="600"/>
              </a:spcBef>
              <a:spcAft>
                <a:spcPts val="0"/>
              </a:spcAft>
              <a:buNone/>
            </a:pPr>
            <a:endParaRPr sz="2000"/>
          </a:p>
        </p:txBody>
      </p:sp>
      <p:sp>
        <p:nvSpPr>
          <p:cNvPr id="223" name="Google Shape;223;p24"/>
          <p:cNvSpPr txBox="1"/>
          <p:nvPr/>
        </p:nvSpPr>
        <p:spPr>
          <a:xfrm>
            <a:off x="4331375" y="3982475"/>
            <a:ext cx="3798000" cy="369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None/>
            </a:pPr>
            <a:r>
              <a:rPr lang="en-US" sz="1000" u="sng">
                <a:solidFill>
                  <a:schemeClr val="hlink"/>
                </a:solidFill>
                <a:hlinkClick r:id="rId3"/>
              </a:rPr>
              <a:t>CoSN’s Trusted Learning Environment Leadership Practices</a:t>
            </a:r>
            <a:endParaRPr sz="1000"/>
          </a:p>
        </p:txBody>
      </p:sp>
      <p:pic>
        <p:nvPicPr>
          <p:cNvPr id="224" name="Google Shape;224;p24"/>
          <p:cNvPicPr preferRelativeResize="0"/>
          <p:nvPr/>
        </p:nvPicPr>
        <p:blipFill>
          <a:blip r:embed="rId4">
            <a:alphaModFix/>
          </a:blip>
          <a:stretch>
            <a:fillRect/>
          </a:stretch>
        </p:blipFill>
        <p:spPr>
          <a:xfrm>
            <a:off x="617425" y="4831457"/>
            <a:ext cx="563527" cy="168987"/>
          </a:xfrm>
          <a:prstGeom prst="rect">
            <a:avLst/>
          </a:prstGeom>
          <a:noFill/>
          <a:ln>
            <a:noFill/>
          </a:ln>
        </p:spPr>
      </p:pic>
      <p:sp>
        <p:nvSpPr>
          <p:cNvPr id="225" name="Google Shape;225;p24"/>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
        <p:nvSpPr>
          <p:cNvPr id="226" name="Google Shape;226;p24"/>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rPr>
              <a:t>Critical Leadership Needs</a:t>
            </a:r>
            <a:endParaRPr sz="3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cxnSp>
        <p:nvCxnSpPr>
          <p:cNvPr id="232" name="Google Shape;232;p25"/>
          <p:cNvCxnSpPr/>
          <p:nvPr/>
        </p:nvCxnSpPr>
        <p:spPr>
          <a:xfrm rot="10800000">
            <a:off x="617546" y="4755762"/>
            <a:ext cx="6974100" cy="1800"/>
          </a:xfrm>
          <a:prstGeom prst="straightConnector1">
            <a:avLst/>
          </a:prstGeom>
          <a:noFill/>
          <a:ln w="25400" cap="flat" cmpd="sng">
            <a:solidFill>
              <a:srgbClr val="C5D8F1"/>
            </a:solidFill>
            <a:prstDash val="solid"/>
            <a:round/>
            <a:headEnd type="none" w="sm" len="sm"/>
            <a:tailEnd type="none" w="sm" len="sm"/>
          </a:ln>
        </p:spPr>
      </p:cxnSp>
      <p:sp>
        <p:nvSpPr>
          <p:cNvPr id="233" name="Google Shape;233;p25"/>
          <p:cNvSpPr txBox="1">
            <a:spLocks noGrp="1"/>
          </p:cNvSpPr>
          <p:nvPr>
            <p:ph type="sldNum" idx="12"/>
          </p:nvPr>
        </p:nvSpPr>
        <p:spPr>
          <a:xfrm>
            <a:off x="266620" y="4618702"/>
            <a:ext cx="2808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13</a:t>
            </a:fld>
            <a:endParaRPr sz="1000">
              <a:latin typeface="Helvetica Neue"/>
              <a:ea typeface="Helvetica Neue"/>
              <a:cs typeface="Helvetica Neue"/>
              <a:sym typeface="Helvetica Neue"/>
            </a:endParaRPr>
          </a:p>
        </p:txBody>
      </p:sp>
      <p:sp>
        <p:nvSpPr>
          <p:cNvPr id="234" name="Google Shape;234;p25"/>
          <p:cNvSpPr/>
          <p:nvPr/>
        </p:nvSpPr>
        <p:spPr>
          <a:xfrm>
            <a:off x="0" y="1"/>
            <a:ext cx="9144000" cy="23850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235" name="Google Shape;235;p25"/>
          <p:cNvSpPr txBox="1"/>
          <p:nvPr/>
        </p:nvSpPr>
        <p:spPr>
          <a:xfrm>
            <a:off x="1084950" y="1378355"/>
            <a:ext cx="6974100" cy="2386800"/>
          </a:xfrm>
          <a:prstGeom prst="rect">
            <a:avLst/>
          </a:prstGeom>
          <a:noFill/>
          <a:ln>
            <a:noFill/>
          </a:ln>
        </p:spPr>
        <p:txBody>
          <a:bodyPr spcFirstLastPara="1" wrap="square" lIns="91425" tIns="45700" rIns="91425" bIns="45700" anchor="t" anchorCtr="0">
            <a:noAutofit/>
          </a:bodyPr>
          <a:lstStyle/>
          <a:p>
            <a:pPr marL="457200" lvl="0" indent="-342900" algn="l" rtl="0">
              <a:lnSpc>
                <a:spcPct val="115000"/>
              </a:lnSpc>
              <a:spcBef>
                <a:spcPts val="0"/>
              </a:spcBef>
              <a:spcAft>
                <a:spcPts val="0"/>
              </a:spcAft>
              <a:buClr>
                <a:schemeClr val="dk1"/>
              </a:buClr>
              <a:buSzPts val="1800"/>
              <a:buChar char="●"/>
            </a:pPr>
            <a:r>
              <a:rPr lang="en-US" sz="1800">
                <a:solidFill>
                  <a:schemeClr val="dk1"/>
                </a:solidFill>
              </a:rPr>
              <a:t>Executive leader responsible for development and implementation of data privacy and security policies and practices </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Transparent, updated and accessible communications regarding the collection, management and use of student data for our community</a:t>
            </a:r>
            <a:endParaRPr sz="1800">
              <a:solidFill>
                <a:schemeClr val="dk1"/>
              </a:solidFill>
            </a:endParaRPr>
          </a:p>
          <a:p>
            <a:pPr marL="457200" lvl="0" indent="-342900" algn="l" rtl="0">
              <a:lnSpc>
                <a:spcPct val="115000"/>
              </a:lnSpc>
              <a:spcBef>
                <a:spcPts val="0"/>
              </a:spcBef>
              <a:spcAft>
                <a:spcPts val="0"/>
              </a:spcAft>
              <a:buClr>
                <a:schemeClr val="dk1"/>
              </a:buClr>
              <a:buSzPts val="1800"/>
              <a:buChar char="●"/>
            </a:pPr>
            <a:r>
              <a:rPr lang="en-US" sz="1800">
                <a:solidFill>
                  <a:schemeClr val="dk1"/>
                </a:solidFill>
              </a:rPr>
              <a:t>Adequate resources to meet data privacy and security needs. </a:t>
            </a:r>
            <a:endParaRPr sz="1800">
              <a:solidFill>
                <a:schemeClr val="dk1"/>
              </a:solidFill>
            </a:endParaRPr>
          </a:p>
          <a:p>
            <a:pPr marL="457200" marR="0" lvl="0" indent="0" algn="l" rtl="0">
              <a:lnSpc>
                <a:spcPct val="115000"/>
              </a:lnSpc>
              <a:spcBef>
                <a:spcPts val="600"/>
              </a:spcBef>
              <a:spcAft>
                <a:spcPts val="0"/>
              </a:spcAft>
              <a:buNone/>
            </a:pPr>
            <a:endParaRPr sz="1800"/>
          </a:p>
        </p:txBody>
      </p:sp>
      <p:pic>
        <p:nvPicPr>
          <p:cNvPr id="236" name="Google Shape;236;p25"/>
          <p:cNvPicPr preferRelativeResize="0"/>
          <p:nvPr/>
        </p:nvPicPr>
        <p:blipFill>
          <a:blip r:embed="rId3">
            <a:alphaModFix/>
          </a:blip>
          <a:stretch>
            <a:fillRect/>
          </a:stretch>
        </p:blipFill>
        <p:spPr>
          <a:xfrm>
            <a:off x="617425" y="4831457"/>
            <a:ext cx="563527" cy="168987"/>
          </a:xfrm>
          <a:prstGeom prst="rect">
            <a:avLst/>
          </a:prstGeom>
          <a:noFill/>
          <a:ln>
            <a:noFill/>
          </a:ln>
        </p:spPr>
      </p:pic>
      <p:sp>
        <p:nvSpPr>
          <p:cNvPr id="237" name="Google Shape;237;p25"/>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
        <p:nvSpPr>
          <p:cNvPr id="238" name="Google Shape;238;p25"/>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rPr>
              <a:t>Critical Leadership Needs</a:t>
            </a:r>
            <a:endParaRPr sz="3400"/>
          </a:p>
        </p:txBody>
      </p:sp>
      <p:sp>
        <p:nvSpPr>
          <p:cNvPr id="239" name="Google Shape;239;p25"/>
          <p:cNvSpPr txBox="1"/>
          <p:nvPr/>
        </p:nvSpPr>
        <p:spPr>
          <a:xfrm>
            <a:off x="4458750" y="3982475"/>
            <a:ext cx="36708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000" u="sng">
                <a:solidFill>
                  <a:schemeClr val="hlink"/>
                </a:solidFill>
                <a:hlinkClick r:id="rId4"/>
              </a:rPr>
              <a:t>CoSN’s Trusted Learning Environment Leadership Practices</a:t>
            </a:r>
            <a:endParaRPr sz="10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cxnSp>
        <p:nvCxnSpPr>
          <p:cNvPr id="245" name="Google Shape;245;p26"/>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246" name="Google Shape;246;p26"/>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14</a:t>
            </a:fld>
            <a:endParaRPr sz="1000">
              <a:latin typeface="Helvetica Neue"/>
              <a:ea typeface="Helvetica Neue"/>
              <a:cs typeface="Helvetica Neue"/>
              <a:sym typeface="Helvetica Neue"/>
            </a:endParaRPr>
          </a:p>
        </p:txBody>
      </p:sp>
      <p:sp>
        <p:nvSpPr>
          <p:cNvPr id="247" name="Google Shape;247;p26"/>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248" name="Google Shape;248;p26"/>
          <p:cNvSpPr txBox="1">
            <a:spLocks noGrp="1"/>
          </p:cNvSpPr>
          <p:nvPr>
            <p:ph type="body" idx="1"/>
          </p:nvPr>
        </p:nvSpPr>
        <p:spPr>
          <a:xfrm>
            <a:off x="910950" y="1627350"/>
            <a:ext cx="7322100" cy="1888800"/>
          </a:xfrm>
          <a:prstGeom prst="rect">
            <a:avLst/>
          </a:prstGeom>
          <a:noFill/>
          <a:ln>
            <a:noFill/>
          </a:ln>
        </p:spPr>
        <p:txBody>
          <a:bodyPr spcFirstLastPara="1" wrap="square" lIns="91425" tIns="45700" rIns="91425" bIns="45700" anchor="t" anchorCtr="0">
            <a:noAutofit/>
          </a:bodyPr>
          <a:lstStyle/>
          <a:p>
            <a:pPr marL="203200" lvl="0" indent="0" algn="ctr" rtl="0">
              <a:lnSpc>
                <a:spcPct val="100000"/>
              </a:lnSpc>
              <a:spcBef>
                <a:spcPts val="0"/>
              </a:spcBef>
              <a:spcAft>
                <a:spcPts val="0"/>
              </a:spcAft>
              <a:buSzPts val="3200"/>
              <a:buNone/>
            </a:pPr>
            <a:r>
              <a:rPr lang="en-US" sz="2400" i="1">
                <a:latin typeface="Arial"/>
                <a:ea typeface="Arial"/>
                <a:cs typeface="Arial"/>
                <a:sym typeface="Arial"/>
              </a:rPr>
              <a:t>[Optional Slide]</a:t>
            </a:r>
            <a:r>
              <a:rPr lang="en-US" sz="2400">
                <a:latin typeface="Arial"/>
                <a:ea typeface="Arial"/>
                <a:cs typeface="Arial"/>
                <a:sym typeface="Arial"/>
              </a:rPr>
              <a:t>: insert information that explains what you want from leadership to get started. Are you asking for resources, authority, policies or something else?</a:t>
            </a:r>
            <a:endParaRPr sz="2400">
              <a:latin typeface="Arial"/>
              <a:ea typeface="Arial"/>
              <a:cs typeface="Arial"/>
              <a:sym typeface="Arial"/>
            </a:endParaRPr>
          </a:p>
        </p:txBody>
      </p:sp>
      <p:pic>
        <p:nvPicPr>
          <p:cNvPr id="249" name="Google Shape;249;p26"/>
          <p:cNvPicPr preferRelativeResize="0"/>
          <p:nvPr/>
        </p:nvPicPr>
        <p:blipFill>
          <a:blip r:embed="rId3">
            <a:alphaModFix/>
          </a:blip>
          <a:stretch>
            <a:fillRect/>
          </a:stretch>
        </p:blipFill>
        <p:spPr>
          <a:xfrm>
            <a:off x="617425" y="4831457"/>
            <a:ext cx="563527" cy="168987"/>
          </a:xfrm>
          <a:prstGeom prst="rect">
            <a:avLst/>
          </a:prstGeom>
          <a:noFill/>
          <a:ln>
            <a:noFill/>
          </a:ln>
        </p:spPr>
      </p:pic>
      <p:sp>
        <p:nvSpPr>
          <p:cNvPr id="250" name="Google Shape;250;p26"/>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
        <p:nvSpPr>
          <p:cNvPr id="251" name="Google Shape;251;p26"/>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rPr>
              <a:t>Critical Leadership Needs</a:t>
            </a:r>
            <a:endParaRPr sz="3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cxnSp>
        <p:nvCxnSpPr>
          <p:cNvPr id="256" name="Google Shape;256;p27"/>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257" name="Google Shape;257;p27"/>
          <p:cNvSpPr txBox="1"/>
          <p:nvPr/>
        </p:nvSpPr>
        <p:spPr>
          <a:xfrm>
            <a:off x="1803750" y="1379550"/>
            <a:ext cx="5536500" cy="23844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None/>
            </a:pPr>
            <a:r>
              <a:rPr lang="en-US" sz="1800" i="1" u="none" strike="noStrike" cap="none">
                <a:solidFill>
                  <a:srgbClr val="000000"/>
                </a:solidFill>
              </a:rPr>
              <a:t>“Many school forms require personal and, sometimes, sensitive information. Find out how your child’s information is collected, used, stored, and thrown away. Your child’s personal information is protected by law. Asking schools and other organizations to safeguard your child’s information can help minimize your child’s risk of identity theft.”</a:t>
            </a:r>
            <a:endParaRPr sz="1800" i="1"/>
          </a:p>
          <a:p>
            <a:pPr marL="458788" marR="0" lvl="1" indent="-1586" algn="l" rtl="0">
              <a:lnSpc>
                <a:spcPct val="115000"/>
              </a:lnSpc>
              <a:spcBef>
                <a:spcPts val="0"/>
              </a:spcBef>
              <a:spcAft>
                <a:spcPts val="0"/>
              </a:spcAft>
              <a:buClr>
                <a:srgbClr val="000000"/>
              </a:buClr>
              <a:buSzPts val="1400"/>
              <a:buFont typeface="Arial"/>
              <a:buNone/>
            </a:pPr>
            <a:endParaRPr sz="1400" i="0" u="none" strike="noStrike" cap="none">
              <a:solidFill>
                <a:schemeClr val="dk1"/>
              </a:solidFill>
            </a:endParaRPr>
          </a:p>
          <a:p>
            <a:pPr marL="0" marR="0" lvl="0" indent="0" algn="r" rtl="0">
              <a:lnSpc>
                <a:spcPct val="115000"/>
              </a:lnSpc>
              <a:spcBef>
                <a:spcPts val="0"/>
              </a:spcBef>
              <a:spcAft>
                <a:spcPts val="0"/>
              </a:spcAft>
              <a:buClr>
                <a:srgbClr val="000000"/>
              </a:buClr>
              <a:buSzPts val="1400"/>
              <a:buFont typeface="Arial"/>
              <a:buNone/>
            </a:pPr>
            <a:endParaRPr sz="1400" i="1" u="none" strike="noStrike" cap="none">
              <a:solidFill>
                <a:schemeClr val="dk1"/>
              </a:solidFill>
            </a:endParaRPr>
          </a:p>
        </p:txBody>
      </p:sp>
      <p:sp>
        <p:nvSpPr>
          <p:cNvPr id="258" name="Google Shape;258;p27"/>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259" name="Google Shape;259;p27"/>
          <p:cNvSpPr txBox="1"/>
          <p:nvPr/>
        </p:nvSpPr>
        <p:spPr>
          <a:xfrm>
            <a:off x="5323912" y="3807914"/>
            <a:ext cx="28611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900" b="0" i="0" u="none" strike="noStrike" cap="none">
                <a:solidFill>
                  <a:srgbClr val="000000"/>
                </a:solidFill>
                <a:latin typeface="Helvetica Neue"/>
                <a:ea typeface="Helvetica Neue"/>
                <a:cs typeface="Helvetica Neue"/>
                <a:sym typeface="Helvetica Neue"/>
              </a:rPr>
              <a:t>Federal Trade Commission</a:t>
            </a:r>
            <a:endParaRPr/>
          </a:p>
          <a:p>
            <a:pPr marL="0" marR="0" lvl="0" indent="0" algn="r" rtl="0">
              <a:lnSpc>
                <a:spcPct val="100000"/>
              </a:lnSpc>
              <a:spcBef>
                <a:spcPts val="0"/>
              </a:spcBef>
              <a:spcAft>
                <a:spcPts val="0"/>
              </a:spcAft>
              <a:buNone/>
            </a:pPr>
            <a:r>
              <a:rPr lang="en-US" sz="900" b="0" i="0" u="sng" strike="noStrike" cap="none">
                <a:solidFill>
                  <a:schemeClr val="hlink"/>
                </a:solidFill>
                <a:latin typeface="Helvetica Neue"/>
                <a:ea typeface="Helvetica Neue"/>
                <a:cs typeface="Helvetica Neue"/>
                <a:sym typeface="Helvetica Neue"/>
                <a:hlinkClick r:id="rId3"/>
              </a:rPr>
              <a:t>Child Identity Theft Resources</a:t>
            </a:r>
            <a:endParaRPr/>
          </a:p>
        </p:txBody>
      </p:sp>
      <p:pic>
        <p:nvPicPr>
          <p:cNvPr id="260" name="Google Shape;260;p27"/>
          <p:cNvPicPr preferRelativeResize="0"/>
          <p:nvPr/>
        </p:nvPicPr>
        <p:blipFill>
          <a:blip r:embed="rId4">
            <a:alphaModFix/>
          </a:blip>
          <a:stretch>
            <a:fillRect/>
          </a:stretch>
        </p:blipFill>
        <p:spPr>
          <a:xfrm>
            <a:off x="617425" y="4831457"/>
            <a:ext cx="563527" cy="168987"/>
          </a:xfrm>
          <a:prstGeom prst="rect">
            <a:avLst/>
          </a:prstGeom>
          <a:noFill/>
          <a:ln>
            <a:noFill/>
          </a:ln>
        </p:spPr>
      </p:pic>
      <p:sp>
        <p:nvSpPr>
          <p:cNvPr id="261" name="Google Shape;261;p27"/>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
        <p:nvSpPr>
          <p:cNvPr id="262" name="Google Shape;262;p27"/>
          <p:cNvSpPr txBox="1">
            <a:spLocks noGrp="1"/>
          </p:cNvSpPr>
          <p:nvPr>
            <p:ph type="sldNum" idx="12"/>
          </p:nvPr>
        </p:nvSpPr>
        <p:spPr>
          <a:xfrm>
            <a:off x="266620" y="4618702"/>
            <a:ext cx="2808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15</a:t>
            </a:fld>
            <a:endParaRPr sz="1000">
              <a:latin typeface="Helvetica Neue"/>
              <a:ea typeface="Helvetica Neue"/>
              <a:cs typeface="Helvetica Neue"/>
              <a:sym typeface="Helvetica Neue"/>
            </a:endParaRPr>
          </a:p>
        </p:txBody>
      </p:sp>
      <p:sp>
        <p:nvSpPr>
          <p:cNvPr id="263" name="Google Shape;263;p27"/>
          <p:cNvSpPr txBox="1">
            <a:spLocks noGrp="1"/>
          </p:cNvSpPr>
          <p:nvPr>
            <p:ph type="title" idx="4294967295"/>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rPr>
              <a:t>Easing Parent Concerns</a:t>
            </a:r>
            <a:endParaRPr sz="3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cxnSp>
        <p:nvCxnSpPr>
          <p:cNvPr id="268" name="Google Shape;268;p28"/>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269" name="Google Shape;269;p28"/>
          <p:cNvSpPr txBox="1"/>
          <p:nvPr/>
        </p:nvSpPr>
        <p:spPr>
          <a:xfrm>
            <a:off x="927300" y="1340700"/>
            <a:ext cx="7289400" cy="24621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600"/>
              </a:spcBef>
              <a:spcAft>
                <a:spcPts val="0"/>
              </a:spcAft>
              <a:buNone/>
            </a:pPr>
            <a:r>
              <a:rPr lang="en-US" sz="2000" b="1" i="0" u="none" strike="noStrike" cap="none">
                <a:solidFill>
                  <a:schemeClr val="dk1"/>
                </a:solidFill>
              </a:rPr>
              <a:t>Lack of understanding of:</a:t>
            </a:r>
            <a:endParaRPr/>
          </a:p>
          <a:p>
            <a:pPr marL="457200" marR="0" lvl="0" indent="-228600" algn="l" rtl="0">
              <a:lnSpc>
                <a:spcPct val="115000"/>
              </a:lnSpc>
              <a:spcBef>
                <a:spcPts val="600"/>
              </a:spcBef>
              <a:spcAft>
                <a:spcPts val="0"/>
              </a:spcAft>
              <a:buClr>
                <a:srgbClr val="000000"/>
              </a:buClr>
              <a:buSzPts val="2000"/>
              <a:buChar char="•"/>
            </a:pPr>
            <a:r>
              <a:rPr lang="en-US" sz="2000" i="0" u="none" strike="noStrike" cap="none">
                <a:solidFill>
                  <a:schemeClr val="dk1"/>
                </a:solidFill>
              </a:rPr>
              <a:t>Why we collect student data</a:t>
            </a:r>
            <a:endParaRPr/>
          </a:p>
          <a:p>
            <a:pPr marL="457200" marR="0" lvl="0" indent="-228600" algn="l" rtl="0">
              <a:lnSpc>
                <a:spcPct val="115000"/>
              </a:lnSpc>
              <a:spcBef>
                <a:spcPts val="600"/>
              </a:spcBef>
              <a:spcAft>
                <a:spcPts val="0"/>
              </a:spcAft>
              <a:buClr>
                <a:srgbClr val="000000"/>
              </a:buClr>
              <a:buSzPts val="2000"/>
              <a:buChar char="•"/>
            </a:pPr>
            <a:r>
              <a:rPr lang="en-US" sz="2000" i="0" u="none" strike="noStrike" cap="none">
                <a:solidFill>
                  <a:schemeClr val="dk1"/>
                </a:solidFill>
              </a:rPr>
              <a:t>How technology benefits our students and how it works</a:t>
            </a:r>
            <a:endParaRPr sz="2000" i="0" u="none" strike="noStrike" cap="none">
              <a:solidFill>
                <a:srgbClr val="000000"/>
              </a:solidFill>
            </a:endParaRPr>
          </a:p>
          <a:p>
            <a:pPr marL="457200" marR="0" lvl="0" indent="-228600" algn="l" rtl="0">
              <a:lnSpc>
                <a:spcPct val="115000"/>
              </a:lnSpc>
              <a:spcBef>
                <a:spcPts val="600"/>
              </a:spcBef>
              <a:spcAft>
                <a:spcPts val="0"/>
              </a:spcAft>
              <a:buClr>
                <a:srgbClr val="000000"/>
              </a:buClr>
              <a:buSzPts val="2000"/>
              <a:buChar char="•"/>
            </a:pPr>
            <a:r>
              <a:rPr lang="en-US" sz="2000" i="0" u="none" strike="noStrike" cap="none">
                <a:solidFill>
                  <a:schemeClr val="dk1"/>
                </a:solidFill>
              </a:rPr>
              <a:t>How we protect student data </a:t>
            </a:r>
            <a:endParaRPr sz="2000" i="0" u="none" strike="noStrike" cap="none">
              <a:solidFill>
                <a:srgbClr val="000000"/>
              </a:solidFill>
            </a:endParaRPr>
          </a:p>
          <a:p>
            <a:pPr marL="457200" marR="0" lvl="0" indent="-228600" algn="l" rtl="0">
              <a:lnSpc>
                <a:spcPct val="115000"/>
              </a:lnSpc>
              <a:spcBef>
                <a:spcPts val="600"/>
              </a:spcBef>
              <a:spcAft>
                <a:spcPts val="0"/>
              </a:spcAft>
              <a:buClr>
                <a:srgbClr val="000000"/>
              </a:buClr>
              <a:buSzPts val="2000"/>
              <a:buChar char="•"/>
            </a:pPr>
            <a:r>
              <a:rPr lang="en-US" sz="2000" i="0" u="none" strike="noStrike" cap="none">
                <a:solidFill>
                  <a:schemeClr val="dk1"/>
                </a:solidFill>
              </a:rPr>
              <a:t>How we control and protect student data shared with vendors </a:t>
            </a:r>
            <a:endParaRPr/>
          </a:p>
          <a:p>
            <a:pPr marL="457200" marR="0" lvl="0" indent="-228600" algn="l" rtl="0">
              <a:lnSpc>
                <a:spcPct val="115000"/>
              </a:lnSpc>
              <a:spcBef>
                <a:spcPts val="600"/>
              </a:spcBef>
              <a:spcAft>
                <a:spcPts val="0"/>
              </a:spcAft>
              <a:buClr>
                <a:srgbClr val="000000"/>
              </a:buClr>
              <a:buSzPts val="2000"/>
              <a:buChar char="•"/>
            </a:pPr>
            <a:r>
              <a:rPr lang="en-US" sz="2000" i="0" u="none" strike="noStrike" cap="none">
                <a:solidFill>
                  <a:schemeClr val="dk1"/>
                </a:solidFill>
              </a:rPr>
              <a:t>The growth of our data privacy program</a:t>
            </a:r>
            <a:endParaRPr sz="2000" i="0" u="none" strike="noStrike" cap="none">
              <a:solidFill>
                <a:srgbClr val="000000"/>
              </a:solidFill>
            </a:endParaRPr>
          </a:p>
          <a:p>
            <a:pPr marL="228600" marR="0" lvl="0" indent="0" algn="l" rtl="0">
              <a:lnSpc>
                <a:spcPct val="115000"/>
              </a:lnSpc>
              <a:spcBef>
                <a:spcPts val="0"/>
              </a:spcBef>
              <a:spcAft>
                <a:spcPts val="0"/>
              </a:spcAft>
              <a:buNone/>
            </a:pPr>
            <a:endParaRPr sz="1400" i="0" u="none" strike="noStrike" cap="none">
              <a:solidFill>
                <a:schemeClr val="dk1"/>
              </a:solidFill>
            </a:endParaRPr>
          </a:p>
          <a:p>
            <a:pPr marL="458788" marR="0" lvl="1" indent="-1586" algn="l" rtl="0">
              <a:lnSpc>
                <a:spcPct val="115000"/>
              </a:lnSpc>
              <a:spcBef>
                <a:spcPts val="0"/>
              </a:spcBef>
              <a:spcAft>
                <a:spcPts val="0"/>
              </a:spcAft>
              <a:buClr>
                <a:srgbClr val="000000"/>
              </a:buClr>
              <a:buSzPts val="1400"/>
              <a:buFont typeface="Arial"/>
              <a:buNone/>
            </a:pPr>
            <a:endParaRPr sz="1400" i="0" u="none" strike="noStrike" cap="none">
              <a:solidFill>
                <a:schemeClr val="dk1"/>
              </a:solidFill>
            </a:endParaRPr>
          </a:p>
          <a:p>
            <a:pPr marL="0" marR="0" lvl="0" indent="0" algn="r" rtl="0">
              <a:lnSpc>
                <a:spcPct val="115000"/>
              </a:lnSpc>
              <a:spcBef>
                <a:spcPts val="0"/>
              </a:spcBef>
              <a:spcAft>
                <a:spcPts val="0"/>
              </a:spcAft>
              <a:buClr>
                <a:srgbClr val="000000"/>
              </a:buClr>
              <a:buSzPts val="1400"/>
              <a:buFont typeface="Arial"/>
              <a:buNone/>
            </a:pPr>
            <a:endParaRPr sz="1400" i="1" u="none" strike="noStrike" cap="none">
              <a:solidFill>
                <a:schemeClr val="dk1"/>
              </a:solidFill>
            </a:endParaRPr>
          </a:p>
        </p:txBody>
      </p:sp>
      <p:sp>
        <p:nvSpPr>
          <p:cNvPr id="270" name="Google Shape;270;p28"/>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pic>
        <p:nvPicPr>
          <p:cNvPr id="271" name="Google Shape;271;p28"/>
          <p:cNvPicPr preferRelativeResize="0"/>
          <p:nvPr/>
        </p:nvPicPr>
        <p:blipFill>
          <a:blip r:embed="rId3">
            <a:alphaModFix/>
          </a:blip>
          <a:stretch>
            <a:fillRect/>
          </a:stretch>
        </p:blipFill>
        <p:spPr>
          <a:xfrm>
            <a:off x="617425" y="4831457"/>
            <a:ext cx="563527" cy="168987"/>
          </a:xfrm>
          <a:prstGeom prst="rect">
            <a:avLst/>
          </a:prstGeom>
          <a:noFill/>
          <a:ln>
            <a:noFill/>
          </a:ln>
        </p:spPr>
      </p:pic>
      <p:sp>
        <p:nvSpPr>
          <p:cNvPr id="272" name="Google Shape;272;p28"/>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
        <p:nvSpPr>
          <p:cNvPr id="273" name="Google Shape;273;p28"/>
          <p:cNvSpPr txBox="1">
            <a:spLocks noGrp="1"/>
          </p:cNvSpPr>
          <p:nvPr>
            <p:ph type="sldNum" idx="12"/>
          </p:nvPr>
        </p:nvSpPr>
        <p:spPr>
          <a:xfrm>
            <a:off x="266620" y="4618702"/>
            <a:ext cx="2808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16</a:t>
            </a:fld>
            <a:endParaRPr sz="1000">
              <a:latin typeface="Helvetica Neue"/>
              <a:ea typeface="Helvetica Neue"/>
              <a:cs typeface="Helvetica Neue"/>
              <a:sym typeface="Helvetica Neue"/>
            </a:endParaRPr>
          </a:p>
        </p:txBody>
      </p:sp>
      <p:sp>
        <p:nvSpPr>
          <p:cNvPr id="274" name="Google Shape;274;p28"/>
          <p:cNvSpPr txBox="1">
            <a:spLocks noGrp="1"/>
          </p:cNvSpPr>
          <p:nvPr>
            <p:ph type="title" idx="4294967295"/>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rPr>
              <a:t>Easing Parent Concerns</a:t>
            </a:r>
            <a:endParaRPr sz="3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cxnSp>
        <p:nvCxnSpPr>
          <p:cNvPr id="279" name="Google Shape;279;p29"/>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280" name="Google Shape;280;p29"/>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17</a:t>
            </a:fld>
            <a:endParaRPr sz="1000">
              <a:latin typeface="Helvetica Neue"/>
              <a:ea typeface="Helvetica Neue"/>
              <a:cs typeface="Helvetica Neue"/>
              <a:sym typeface="Helvetica Neue"/>
            </a:endParaRPr>
          </a:p>
        </p:txBody>
      </p:sp>
      <p:sp>
        <p:nvSpPr>
          <p:cNvPr id="281" name="Google Shape;281;p29"/>
          <p:cNvSpPr txBox="1"/>
          <p:nvPr/>
        </p:nvSpPr>
        <p:spPr>
          <a:xfrm>
            <a:off x="768300" y="1329513"/>
            <a:ext cx="7607400" cy="2984400"/>
          </a:xfrm>
          <a:prstGeom prst="rect">
            <a:avLst/>
          </a:prstGeom>
          <a:noFill/>
          <a:ln>
            <a:noFill/>
          </a:ln>
        </p:spPr>
        <p:txBody>
          <a:bodyPr spcFirstLastPara="1" wrap="square" lIns="91425" tIns="45700" rIns="91425" bIns="45700" anchor="t" anchorCtr="0">
            <a:noAutofit/>
          </a:bodyPr>
          <a:lstStyle/>
          <a:p>
            <a:pPr marL="285750" marR="0" lvl="1" indent="-298450" algn="l" rtl="0">
              <a:lnSpc>
                <a:spcPct val="100000"/>
              </a:lnSpc>
              <a:spcBef>
                <a:spcPts val="600"/>
              </a:spcBef>
              <a:spcAft>
                <a:spcPts val="0"/>
              </a:spcAft>
              <a:buClr>
                <a:srgbClr val="000000"/>
              </a:buClr>
              <a:buSzPts val="1800"/>
              <a:buChar char="•"/>
            </a:pPr>
            <a:r>
              <a:rPr lang="en-US" sz="1800">
                <a:solidFill>
                  <a:schemeClr val="dk1"/>
                </a:solidFill>
              </a:rPr>
              <a:t>Pay c</a:t>
            </a:r>
            <a:r>
              <a:rPr lang="en-US" sz="1800" i="0" u="none" strike="noStrike" cap="none">
                <a:solidFill>
                  <a:schemeClr val="dk1"/>
                </a:solidFill>
              </a:rPr>
              <a:t>ontinuous attention to building and improving our data privacy program</a:t>
            </a:r>
            <a:endParaRPr sz="1800"/>
          </a:p>
          <a:p>
            <a:pPr marL="285750" marR="0" lvl="1" indent="-298450" algn="l" rtl="0">
              <a:lnSpc>
                <a:spcPct val="100000"/>
              </a:lnSpc>
              <a:spcBef>
                <a:spcPts val="600"/>
              </a:spcBef>
              <a:spcAft>
                <a:spcPts val="0"/>
              </a:spcAft>
              <a:buClr>
                <a:srgbClr val="000000"/>
              </a:buClr>
              <a:buSzPts val="1800"/>
              <a:buChar char="•"/>
            </a:pPr>
            <a:r>
              <a:rPr lang="en-US" sz="1800" i="0" u="none" strike="noStrike" cap="none">
                <a:solidFill>
                  <a:schemeClr val="dk1"/>
                </a:solidFill>
              </a:rPr>
              <a:t>Understand and implement around our legal responsibilities</a:t>
            </a:r>
            <a:endParaRPr sz="1800"/>
          </a:p>
          <a:p>
            <a:pPr marL="285750" marR="0" lvl="1" indent="-298450" algn="l" rtl="0">
              <a:lnSpc>
                <a:spcPct val="100000"/>
              </a:lnSpc>
              <a:spcBef>
                <a:spcPts val="600"/>
              </a:spcBef>
              <a:spcAft>
                <a:spcPts val="0"/>
              </a:spcAft>
              <a:buClr>
                <a:srgbClr val="000000"/>
              </a:buClr>
              <a:buSzPts val="1800"/>
              <a:buChar char="•"/>
            </a:pPr>
            <a:r>
              <a:rPr lang="en-US" sz="1800" i="0" u="none" strike="noStrike" cap="none">
                <a:solidFill>
                  <a:schemeClr val="dk1"/>
                </a:solidFill>
              </a:rPr>
              <a:t>Properly manag</a:t>
            </a:r>
            <a:r>
              <a:rPr lang="en-US" sz="1800">
                <a:solidFill>
                  <a:schemeClr val="dk1"/>
                </a:solidFill>
              </a:rPr>
              <a:t>e</a:t>
            </a:r>
            <a:r>
              <a:rPr lang="en-US" sz="1800" i="0" u="none" strike="noStrike" cap="none">
                <a:solidFill>
                  <a:schemeClr val="dk1"/>
                </a:solidFill>
              </a:rPr>
              <a:t> our privacy responsibilities with technology providers</a:t>
            </a:r>
            <a:endParaRPr sz="1800"/>
          </a:p>
          <a:p>
            <a:pPr marL="285750" marR="0" lvl="1" indent="-298450" algn="l" rtl="0">
              <a:lnSpc>
                <a:spcPct val="100000"/>
              </a:lnSpc>
              <a:spcBef>
                <a:spcPts val="600"/>
              </a:spcBef>
              <a:spcAft>
                <a:spcPts val="0"/>
              </a:spcAft>
              <a:buClr>
                <a:srgbClr val="000000"/>
              </a:buClr>
              <a:buSzPts val="1800"/>
              <a:buChar char="•"/>
            </a:pPr>
            <a:r>
              <a:rPr lang="en-US" sz="1800" i="0" u="none" strike="noStrike" cap="none">
                <a:solidFill>
                  <a:schemeClr val="dk1"/>
                </a:solidFill>
              </a:rPr>
              <a:t>Provid</a:t>
            </a:r>
            <a:r>
              <a:rPr lang="en-US" sz="1800">
                <a:solidFill>
                  <a:schemeClr val="dk1"/>
                </a:solidFill>
              </a:rPr>
              <a:t>e</a:t>
            </a:r>
            <a:r>
              <a:rPr lang="en-US" sz="1800" i="0" u="none" strike="noStrike" cap="none">
                <a:solidFill>
                  <a:schemeClr val="dk1"/>
                </a:solidFill>
              </a:rPr>
              <a:t> proper training to all employees</a:t>
            </a:r>
            <a:endParaRPr sz="1800"/>
          </a:p>
          <a:p>
            <a:pPr marL="285750" marR="0" lvl="1" indent="-298450" algn="l" rtl="0">
              <a:lnSpc>
                <a:spcPct val="100000"/>
              </a:lnSpc>
              <a:spcBef>
                <a:spcPts val="600"/>
              </a:spcBef>
              <a:spcAft>
                <a:spcPts val="0"/>
              </a:spcAft>
              <a:buClr>
                <a:srgbClr val="000000"/>
              </a:buClr>
              <a:buSzPts val="1800"/>
              <a:buChar char="•"/>
            </a:pPr>
            <a:r>
              <a:rPr lang="en-US" sz="1800" i="0" u="none" strike="noStrike" cap="none">
                <a:solidFill>
                  <a:schemeClr val="dk1"/>
                </a:solidFill>
              </a:rPr>
              <a:t>Mak</a:t>
            </a:r>
            <a:r>
              <a:rPr lang="en-US" sz="1800">
                <a:solidFill>
                  <a:schemeClr val="dk1"/>
                </a:solidFill>
              </a:rPr>
              <a:t>e</a:t>
            </a:r>
            <a:r>
              <a:rPr lang="en-US" sz="1800" i="0" u="none" strike="noStrike" cap="none">
                <a:solidFill>
                  <a:schemeClr val="dk1"/>
                </a:solidFill>
              </a:rPr>
              <a:t> privacy training and resources available to parents and students</a:t>
            </a:r>
            <a:endParaRPr sz="1800" i="0" u="none" strike="noStrike" cap="none">
              <a:solidFill>
                <a:schemeClr val="dk1"/>
              </a:solidFill>
            </a:endParaRPr>
          </a:p>
          <a:p>
            <a:pPr marL="285750" marR="0" lvl="1" indent="-298450" algn="l" rtl="0">
              <a:lnSpc>
                <a:spcPct val="100000"/>
              </a:lnSpc>
              <a:spcBef>
                <a:spcPts val="600"/>
              </a:spcBef>
              <a:spcAft>
                <a:spcPts val="0"/>
              </a:spcAft>
              <a:buClr>
                <a:schemeClr val="dk1"/>
              </a:buClr>
              <a:buSzPts val="1800"/>
              <a:buChar char="•"/>
            </a:pPr>
            <a:r>
              <a:rPr lang="en-US" sz="1800">
                <a:solidFill>
                  <a:schemeClr val="dk1"/>
                </a:solidFill>
              </a:rPr>
              <a:t>Engage students to be good stewards of their own data</a:t>
            </a:r>
            <a:endParaRPr sz="1800">
              <a:solidFill>
                <a:schemeClr val="dk1"/>
              </a:solidFill>
            </a:endParaRPr>
          </a:p>
          <a:p>
            <a:pPr marL="285750" marR="0" lvl="1" indent="-298450" algn="l" rtl="0">
              <a:lnSpc>
                <a:spcPct val="100000"/>
              </a:lnSpc>
              <a:spcBef>
                <a:spcPts val="600"/>
              </a:spcBef>
              <a:spcAft>
                <a:spcPts val="0"/>
              </a:spcAft>
              <a:buClr>
                <a:srgbClr val="000000"/>
              </a:buClr>
              <a:buSzPts val="1800"/>
              <a:buChar char="•"/>
            </a:pPr>
            <a:r>
              <a:rPr lang="en-US" sz="1800" i="0" u="none" strike="noStrike" cap="none">
                <a:solidFill>
                  <a:schemeClr val="dk1"/>
                </a:solidFill>
              </a:rPr>
              <a:t>Continuously examine and improv</a:t>
            </a:r>
            <a:r>
              <a:rPr lang="en-US" sz="1800">
                <a:solidFill>
                  <a:schemeClr val="dk1"/>
                </a:solidFill>
              </a:rPr>
              <a:t>e</a:t>
            </a:r>
            <a:r>
              <a:rPr lang="en-US" sz="1800" i="0" u="none" strike="noStrike" cap="none">
                <a:solidFill>
                  <a:schemeClr val="dk1"/>
                </a:solidFill>
              </a:rPr>
              <a:t> our data privacy program</a:t>
            </a:r>
            <a:endParaRPr sz="1800"/>
          </a:p>
          <a:p>
            <a:pPr marL="0" marR="0" lvl="0" indent="0" algn="r" rtl="0">
              <a:lnSpc>
                <a:spcPct val="100000"/>
              </a:lnSpc>
              <a:spcBef>
                <a:spcPts val="0"/>
              </a:spcBef>
              <a:spcAft>
                <a:spcPts val="0"/>
              </a:spcAft>
              <a:buClr>
                <a:srgbClr val="000000"/>
              </a:buClr>
              <a:buSzPts val="1400"/>
              <a:buFont typeface="Arial"/>
              <a:buNone/>
            </a:pPr>
            <a:endParaRPr sz="1800" i="1" u="none" strike="noStrike" cap="none">
              <a:solidFill>
                <a:schemeClr val="dk1"/>
              </a:solidFill>
            </a:endParaRPr>
          </a:p>
        </p:txBody>
      </p:sp>
      <p:sp>
        <p:nvSpPr>
          <p:cNvPr id="282" name="Google Shape;282;p29"/>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pic>
        <p:nvPicPr>
          <p:cNvPr id="283" name="Google Shape;283;p29"/>
          <p:cNvPicPr preferRelativeResize="0"/>
          <p:nvPr/>
        </p:nvPicPr>
        <p:blipFill>
          <a:blip r:embed="rId3">
            <a:alphaModFix/>
          </a:blip>
          <a:stretch>
            <a:fillRect/>
          </a:stretch>
        </p:blipFill>
        <p:spPr>
          <a:xfrm>
            <a:off x="617425" y="4831457"/>
            <a:ext cx="563527" cy="168987"/>
          </a:xfrm>
          <a:prstGeom prst="rect">
            <a:avLst/>
          </a:prstGeom>
          <a:noFill/>
          <a:ln>
            <a:noFill/>
          </a:ln>
        </p:spPr>
      </p:pic>
      <p:sp>
        <p:nvSpPr>
          <p:cNvPr id="284" name="Google Shape;284;p29"/>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
        <p:nvSpPr>
          <p:cNvPr id="285" name="Google Shape;285;p29"/>
          <p:cNvSpPr txBox="1">
            <a:spLocks noGrp="1"/>
          </p:cNvSpPr>
          <p:nvPr>
            <p:ph type="title" idx="4294967295"/>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rPr>
              <a:t>Reduce Risk and Build Trust</a:t>
            </a:r>
            <a:endParaRPr sz="3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cxnSp>
        <p:nvCxnSpPr>
          <p:cNvPr id="290" name="Google Shape;290;p30"/>
          <p:cNvCxnSpPr/>
          <p:nvPr/>
        </p:nvCxnSpPr>
        <p:spPr>
          <a:xfrm rot="10800000">
            <a:off x="617546" y="4755762"/>
            <a:ext cx="6974100" cy="1800"/>
          </a:xfrm>
          <a:prstGeom prst="straightConnector1">
            <a:avLst/>
          </a:prstGeom>
          <a:noFill/>
          <a:ln w="25400" cap="flat" cmpd="sng">
            <a:solidFill>
              <a:srgbClr val="C5D8F1"/>
            </a:solidFill>
            <a:prstDash val="solid"/>
            <a:round/>
            <a:headEnd type="none" w="sm" len="sm"/>
            <a:tailEnd type="none" w="sm" len="sm"/>
          </a:ln>
        </p:spPr>
      </p:cxnSp>
      <p:sp>
        <p:nvSpPr>
          <p:cNvPr id="291" name="Google Shape;291;p30"/>
          <p:cNvSpPr txBox="1">
            <a:spLocks noGrp="1"/>
          </p:cNvSpPr>
          <p:nvPr>
            <p:ph type="sldNum" idx="12"/>
          </p:nvPr>
        </p:nvSpPr>
        <p:spPr>
          <a:xfrm>
            <a:off x="266620" y="4618702"/>
            <a:ext cx="2808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18</a:t>
            </a:fld>
            <a:endParaRPr sz="1000">
              <a:latin typeface="Helvetica Neue"/>
              <a:ea typeface="Helvetica Neue"/>
              <a:cs typeface="Helvetica Neue"/>
              <a:sym typeface="Helvetica Neue"/>
            </a:endParaRPr>
          </a:p>
        </p:txBody>
      </p:sp>
      <p:sp>
        <p:nvSpPr>
          <p:cNvPr id="292" name="Google Shape;292;p30"/>
          <p:cNvSpPr txBox="1"/>
          <p:nvPr/>
        </p:nvSpPr>
        <p:spPr>
          <a:xfrm>
            <a:off x="800100" y="2119649"/>
            <a:ext cx="7543800" cy="904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2400" i="1">
                <a:solidFill>
                  <a:schemeClr val="dk1"/>
                </a:solidFill>
                <a:latin typeface="Helvetica Neue"/>
                <a:ea typeface="Helvetica Neue"/>
                <a:cs typeface="Helvetica Neue"/>
                <a:sym typeface="Helvetica Neue"/>
              </a:rPr>
              <a:t>[Optional Slide]:</a:t>
            </a:r>
            <a:r>
              <a:rPr lang="en-US" sz="2400">
                <a:solidFill>
                  <a:schemeClr val="dk1"/>
                </a:solidFill>
                <a:latin typeface="Helvetica Neue"/>
                <a:ea typeface="Helvetica Neue"/>
                <a:cs typeface="Helvetica Neue"/>
                <a:sym typeface="Helvetica Neue"/>
              </a:rPr>
              <a:t> insert information about your plan to build and grow the privacy program</a:t>
            </a:r>
            <a:endParaRPr sz="2400" i="1" u="none" strike="noStrike" cap="none">
              <a:solidFill>
                <a:schemeClr val="dk1"/>
              </a:solidFill>
              <a:latin typeface="Helvetica Neue"/>
              <a:ea typeface="Helvetica Neue"/>
              <a:cs typeface="Helvetica Neue"/>
              <a:sym typeface="Helvetica Neue"/>
            </a:endParaRPr>
          </a:p>
        </p:txBody>
      </p:sp>
      <p:sp>
        <p:nvSpPr>
          <p:cNvPr id="293" name="Google Shape;293;p30"/>
          <p:cNvSpPr/>
          <p:nvPr/>
        </p:nvSpPr>
        <p:spPr>
          <a:xfrm>
            <a:off x="0" y="1"/>
            <a:ext cx="9144000" cy="23850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pic>
        <p:nvPicPr>
          <p:cNvPr id="294" name="Google Shape;294;p30"/>
          <p:cNvPicPr preferRelativeResize="0"/>
          <p:nvPr/>
        </p:nvPicPr>
        <p:blipFill>
          <a:blip r:embed="rId3">
            <a:alphaModFix/>
          </a:blip>
          <a:stretch>
            <a:fillRect/>
          </a:stretch>
        </p:blipFill>
        <p:spPr>
          <a:xfrm>
            <a:off x="617425" y="4831457"/>
            <a:ext cx="563527" cy="168987"/>
          </a:xfrm>
          <a:prstGeom prst="rect">
            <a:avLst/>
          </a:prstGeom>
          <a:noFill/>
          <a:ln>
            <a:noFill/>
          </a:ln>
        </p:spPr>
      </p:pic>
      <p:sp>
        <p:nvSpPr>
          <p:cNvPr id="295" name="Google Shape;295;p30"/>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
        <p:nvSpPr>
          <p:cNvPr id="296" name="Google Shape;296;p30"/>
          <p:cNvSpPr txBox="1">
            <a:spLocks noGrp="1"/>
          </p:cNvSpPr>
          <p:nvPr>
            <p:ph type="title" idx="4294967295"/>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rPr>
              <a:t>Where We Begin</a:t>
            </a:r>
            <a:endParaRPr sz="34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cxnSp>
        <p:nvCxnSpPr>
          <p:cNvPr id="301" name="Google Shape;301;p31"/>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302" name="Google Shape;302;p31"/>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19</a:t>
            </a:fld>
            <a:endParaRPr sz="1000">
              <a:latin typeface="Helvetica Neue"/>
              <a:ea typeface="Helvetica Neue"/>
              <a:cs typeface="Helvetica Neue"/>
              <a:sym typeface="Helvetica Neue"/>
            </a:endParaRPr>
          </a:p>
        </p:txBody>
      </p:sp>
      <p:sp>
        <p:nvSpPr>
          <p:cNvPr id="303" name="Google Shape;303;p31"/>
          <p:cNvSpPr txBox="1"/>
          <p:nvPr/>
        </p:nvSpPr>
        <p:spPr>
          <a:xfrm>
            <a:off x="547271" y="453457"/>
            <a:ext cx="6696491" cy="838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2"/>
              </a:buClr>
              <a:buSzPts val="4400"/>
              <a:buFont typeface="Helvetica Neue"/>
              <a:buNone/>
            </a:pPr>
            <a:endParaRPr sz="1400" b="0" i="0" u="none" strike="noStrike" cap="none">
              <a:solidFill>
                <a:srgbClr val="000000"/>
              </a:solidFill>
              <a:latin typeface="Arial"/>
              <a:ea typeface="Arial"/>
              <a:cs typeface="Arial"/>
              <a:sym typeface="Arial"/>
            </a:endParaRPr>
          </a:p>
        </p:txBody>
      </p:sp>
      <p:sp>
        <p:nvSpPr>
          <p:cNvPr id="304" name="Google Shape;304;p31"/>
          <p:cNvSpPr txBox="1"/>
          <p:nvPr/>
        </p:nvSpPr>
        <p:spPr>
          <a:xfrm>
            <a:off x="800110" y="1556086"/>
            <a:ext cx="7543800" cy="2031300"/>
          </a:xfrm>
          <a:prstGeom prst="rect">
            <a:avLst/>
          </a:prstGeom>
          <a:noFill/>
          <a:ln>
            <a:noFill/>
          </a:ln>
        </p:spPr>
        <p:txBody>
          <a:bodyPr spcFirstLastPara="1" wrap="square" lIns="91425" tIns="45700" rIns="91425" bIns="45700" anchor="t" anchorCtr="0">
            <a:noAutofit/>
          </a:bodyPr>
          <a:lstStyle/>
          <a:p>
            <a:pPr marL="442913" marR="0" lvl="0" indent="-442913" algn="ctr" rtl="0">
              <a:lnSpc>
                <a:spcPct val="100000"/>
              </a:lnSpc>
              <a:spcBef>
                <a:spcPts val="0"/>
              </a:spcBef>
              <a:spcAft>
                <a:spcPts val="0"/>
              </a:spcAft>
              <a:buClr>
                <a:srgbClr val="000000"/>
              </a:buClr>
              <a:buSzPts val="4000"/>
              <a:buFont typeface="Arial"/>
              <a:buNone/>
            </a:pPr>
            <a:r>
              <a:rPr lang="en-US" sz="4000" i="0" u="none" strike="noStrike" cap="none">
                <a:solidFill>
                  <a:srgbClr val="4A7DBA"/>
                </a:solidFill>
              </a:rPr>
              <a:t>Thank you</a:t>
            </a:r>
            <a:endParaRPr>
              <a:solidFill>
                <a:srgbClr val="4A7DBA"/>
              </a:solidFill>
            </a:endParaRPr>
          </a:p>
          <a:p>
            <a:pPr marL="442913" marR="0" lvl="0" indent="-442913" algn="ctr" rtl="0">
              <a:lnSpc>
                <a:spcPct val="100000"/>
              </a:lnSpc>
              <a:spcBef>
                <a:spcPts val="0"/>
              </a:spcBef>
              <a:spcAft>
                <a:spcPts val="0"/>
              </a:spcAft>
              <a:buClr>
                <a:srgbClr val="000000"/>
              </a:buClr>
              <a:buSzPts val="4000"/>
              <a:buFont typeface="Arial"/>
              <a:buNone/>
            </a:pPr>
            <a:endParaRPr sz="4000" b="1" i="0" u="none" strike="noStrike" cap="none">
              <a:solidFill>
                <a:srgbClr val="4A7DBA"/>
              </a:solidFill>
            </a:endParaRPr>
          </a:p>
          <a:p>
            <a:pPr marL="442912" marR="0" lvl="0" indent="-442912" algn="ctr" rtl="0">
              <a:lnSpc>
                <a:spcPct val="100000"/>
              </a:lnSpc>
              <a:spcBef>
                <a:spcPts val="0"/>
              </a:spcBef>
              <a:spcAft>
                <a:spcPts val="0"/>
              </a:spcAft>
              <a:buClr>
                <a:srgbClr val="000000"/>
              </a:buClr>
              <a:buSzPts val="2400"/>
              <a:buFont typeface="Arial"/>
              <a:buNone/>
            </a:pPr>
            <a:r>
              <a:rPr lang="en-US" sz="2400" i="0" u="none" strike="noStrike" cap="none">
                <a:solidFill>
                  <a:srgbClr val="4A7DBA"/>
                </a:solidFill>
              </a:rPr>
              <a:t>[District Name]</a:t>
            </a:r>
            <a:endParaRPr>
              <a:solidFill>
                <a:srgbClr val="4A7DBA"/>
              </a:solidFill>
            </a:endParaRPr>
          </a:p>
          <a:p>
            <a:pPr marL="442913" marR="0" lvl="0" indent="-442913" algn="ctr" rtl="0">
              <a:lnSpc>
                <a:spcPct val="100000"/>
              </a:lnSpc>
              <a:spcBef>
                <a:spcPts val="0"/>
              </a:spcBef>
              <a:spcAft>
                <a:spcPts val="0"/>
              </a:spcAft>
              <a:buClr>
                <a:srgbClr val="000000"/>
              </a:buClr>
              <a:buSzPts val="2400"/>
              <a:buFont typeface="Arial"/>
              <a:buNone/>
            </a:pPr>
            <a:r>
              <a:rPr lang="en-US" sz="2400" i="0" u="none" strike="noStrike" cap="none">
                <a:solidFill>
                  <a:srgbClr val="4A7DBA"/>
                </a:solidFill>
              </a:rPr>
              <a:t>[Presenter Name]</a:t>
            </a:r>
            <a:endParaRPr>
              <a:solidFill>
                <a:srgbClr val="4A7DBA"/>
              </a:solidFill>
            </a:endParaRPr>
          </a:p>
          <a:p>
            <a:pPr marL="0" marR="0" lvl="0" indent="0" algn="r" rtl="0">
              <a:lnSpc>
                <a:spcPct val="100000"/>
              </a:lnSpc>
              <a:spcBef>
                <a:spcPts val="0"/>
              </a:spcBef>
              <a:spcAft>
                <a:spcPts val="0"/>
              </a:spcAft>
              <a:buClr>
                <a:srgbClr val="000000"/>
              </a:buClr>
              <a:buSzPts val="1400"/>
              <a:buFont typeface="Arial"/>
              <a:buNone/>
            </a:pPr>
            <a:endParaRPr sz="1400" i="1" u="none" strike="noStrike" cap="none">
              <a:solidFill>
                <a:srgbClr val="4A7DBA"/>
              </a:solidFill>
            </a:endParaRPr>
          </a:p>
        </p:txBody>
      </p:sp>
      <p:sp>
        <p:nvSpPr>
          <p:cNvPr id="305" name="Google Shape;305;p31"/>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pic>
        <p:nvPicPr>
          <p:cNvPr id="306" name="Google Shape;306;p31"/>
          <p:cNvPicPr preferRelativeResize="0"/>
          <p:nvPr/>
        </p:nvPicPr>
        <p:blipFill>
          <a:blip r:embed="rId3">
            <a:alphaModFix/>
          </a:blip>
          <a:stretch>
            <a:fillRect/>
          </a:stretch>
        </p:blipFill>
        <p:spPr>
          <a:xfrm>
            <a:off x="617425" y="4831457"/>
            <a:ext cx="563527" cy="168987"/>
          </a:xfrm>
          <a:prstGeom prst="rect">
            <a:avLst/>
          </a:prstGeom>
          <a:noFill/>
          <a:ln>
            <a:noFill/>
          </a:ln>
        </p:spPr>
      </p:pic>
      <p:sp>
        <p:nvSpPr>
          <p:cNvPr id="307" name="Google Shape;307;p31"/>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cxnSp>
        <p:nvCxnSpPr>
          <p:cNvPr id="97" name="Google Shape;97;p14"/>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98" name="Google Shape;98;p14"/>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2</a:t>
            </a:fld>
            <a:endParaRPr sz="1000">
              <a:latin typeface="Helvetica Neue"/>
              <a:ea typeface="Helvetica Neue"/>
              <a:cs typeface="Helvetica Neue"/>
              <a:sym typeface="Helvetica Neue"/>
            </a:endParaRPr>
          </a:p>
        </p:txBody>
      </p:sp>
      <p:sp>
        <p:nvSpPr>
          <p:cNvPr id="99" name="Google Shape;99;p14"/>
          <p:cNvSpPr txBox="1">
            <a:spLocks noGrp="1"/>
          </p:cNvSpPr>
          <p:nvPr>
            <p:ph type="title"/>
          </p:nvPr>
        </p:nvSpPr>
        <p:spPr>
          <a:xfrm>
            <a:off x="266622" y="453457"/>
            <a:ext cx="57150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4400"/>
              <a:buFont typeface="Helvetica Neue"/>
              <a:buNone/>
            </a:pPr>
            <a:r>
              <a:rPr lang="en-US" sz="3400" b="1">
                <a:solidFill>
                  <a:schemeClr val="dk2"/>
                </a:solidFill>
                <a:latin typeface="Helvetica Neue"/>
                <a:ea typeface="Helvetica Neue"/>
                <a:cs typeface="Helvetica Neue"/>
                <a:sym typeface="Helvetica Neue"/>
              </a:rPr>
              <a:t>Agenda</a:t>
            </a:r>
            <a:endParaRPr sz="3400"/>
          </a:p>
        </p:txBody>
      </p:sp>
      <p:sp>
        <p:nvSpPr>
          <p:cNvPr id="100" name="Google Shape;100;p14"/>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101" name="Google Shape;101;p14"/>
          <p:cNvSpPr txBox="1"/>
          <p:nvPr/>
        </p:nvSpPr>
        <p:spPr>
          <a:xfrm>
            <a:off x="767400" y="1307250"/>
            <a:ext cx="7609200" cy="252900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15000"/>
              </a:lnSpc>
              <a:spcBef>
                <a:spcPts val="1200"/>
              </a:spcBef>
              <a:spcAft>
                <a:spcPts val="0"/>
              </a:spcAft>
              <a:buClr>
                <a:schemeClr val="dk1"/>
              </a:buClr>
              <a:buSzPts val="1800"/>
              <a:buAutoNum type="arabicPeriod"/>
            </a:pPr>
            <a:r>
              <a:rPr lang="en-US" sz="2400" i="0" u="none" strike="noStrike" cap="none">
                <a:solidFill>
                  <a:schemeClr val="dk1"/>
                </a:solidFill>
              </a:rPr>
              <a:t>Why is protecting the privacy of student data important?</a:t>
            </a:r>
            <a:endParaRPr/>
          </a:p>
          <a:p>
            <a:pPr marL="457200" marR="0" lvl="0" indent="-342900" algn="l" rtl="0">
              <a:lnSpc>
                <a:spcPct val="115000"/>
              </a:lnSpc>
              <a:spcBef>
                <a:spcPts val="1200"/>
              </a:spcBef>
              <a:spcAft>
                <a:spcPts val="0"/>
              </a:spcAft>
              <a:buClr>
                <a:schemeClr val="dk1"/>
              </a:buClr>
              <a:buSzPts val="1800"/>
              <a:buAutoNum type="arabicPeriod"/>
            </a:pPr>
            <a:r>
              <a:rPr lang="en-US" sz="2400" i="0" u="none" strike="noStrike" cap="none">
                <a:solidFill>
                  <a:schemeClr val="dk1"/>
                </a:solidFill>
              </a:rPr>
              <a:t>What does it take?</a:t>
            </a:r>
            <a:endParaRPr/>
          </a:p>
          <a:p>
            <a:pPr marL="457200" marR="0" lvl="0" indent="-342900" algn="l" rtl="0">
              <a:lnSpc>
                <a:spcPct val="115000"/>
              </a:lnSpc>
              <a:spcBef>
                <a:spcPts val="1200"/>
              </a:spcBef>
              <a:spcAft>
                <a:spcPts val="0"/>
              </a:spcAft>
              <a:buClr>
                <a:schemeClr val="dk1"/>
              </a:buClr>
              <a:buSzPts val="1800"/>
              <a:buAutoNum type="arabicPeriod"/>
            </a:pPr>
            <a:r>
              <a:rPr lang="en-US" sz="2400" i="0" u="none" strike="noStrike" cap="none">
                <a:solidFill>
                  <a:schemeClr val="dk1"/>
                </a:solidFill>
              </a:rPr>
              <a:t>How do we ease concerns of parents and other community stakeholders?</a:t>
            </a:r>
            <a:endParaRPr sz="2800" i="0" u="none" strike="noStrike" cap="none">
              <a:solidFill>
                <a:schemeClr val="dk1"/>
              </a:solidFill>
            </a:endParaRPr>
          </a:p>
        </p:txBody>
      </p:sp>
      <p:pic>
        <p:nvPicPr>
          <p:cNvPr id="102" name="Google Shape;102;p14"/>
          <p:cNvPicPr preferRelativeResize="0"/>
          <p:nvPr/>
        </p:nvPicPr>
        <p:blipFill>
          <a:blip r:embed="rId3">
            <a:alphaModFix/>
          </a:blip>
          <a:stretch>
            <a:fillRect/>
          </a:stretch>
        </p:blipFill>
        <p:spPr>
          <a:xfrm>
            <a:off x="617425" y="4831457"/>
            <a:ext cx="563527" cy="168987"/>
          </a:xfrm>
          <a:prstGeom prst="rect">
            <a:avLst/>
          </a:prstGeom>
          <a:noFill/>
          <a:ln>
            <a:noFill/>
          </a:ln>
        </p:spPr>
      </p:pic>
      <p:sp>
        <p:nvSpPr>
          <p:cNvPr id="103" name="Google Shape;103;p14"/>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1">
                                            <p:txEl>
                                              <p:pRg st="0" end="0"/>
                                            </p:txEl>
                                          </p:spTgt>
                                        </p:tgtEl>
                                        <p:attrNameLst>
                                          <p:attrName>style.visibility</p:attrName>
                                        </p:attrNameLst>
                                      </p:cBhvr>
                                      <p:to>
                                        <p:strVal val="visible"/>
                                      </p:to>
                                    </p:set>
                                    <p:anim calcmode="lin" valueType="num">
                                      <p:cBhvr additive="base">
                                        <p:cTn id="7" dur="500"/>
                                        <p:tgtEl>
                                          <p:spTgt spid="10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1">
                                            <p:txEl>
                                              <p:pRg st="1" end="1"/>
                                            </p:txEl>
                                          </p:spTgt>
                                        </p:tgtEl>
                                        <p:attrNameLst>
                                          <p:attrName>style.visibility</p:attrName>
                                        </p:attrNameLst>
                                      </p:cBhvr>
                                      <p:to>
                                        <p:strVal val="visible"/>
                                      </p:to>
                                    </p:set>
                                    <p:anim calcmode="lin" valueType="num">
                                      <p:cBhvr additive="base">
                                        <p:cTn id="12" dur="500"/>
                                        <p:tgtEl>
                                          <p:spTgt spid="10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1">
                                            <p:txEl>
                                              <p:pRg st="2" end="2"/>
                                            </p:txEl>
                                          </p:spTgt>
                                        </p:tgtEl>
                                        <p:attrNameLst>
                                          <p:attrName>style.visibility</p:attrName>
                                        </p:attrNameLst>
                                      </p:cBhvr>
                                      <p:to>
                                        <p:strVal val="visible"/>
                                      </p:to>
                                    </p:set>
                                    <p:anim calcmode="lin" valueType="num">
                                      <p:cBhvr additive="base">
                                        <p:cTn id="17" dur="500"/>
                                        <p:tgtEl>
                                          <p:spTgt spid="10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cxnSp>
        <p:nvCxnSpPr>
          <p:cNvPr id="109" name="Google Shape;109;p15"/>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110" name="Google Shape;110;p15"/>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3</a:t>
            </a:fld>
            <a:endParaRPr sz="1000">
              <a:latin typeface="Helvetica Neue"/>
              <a:ea typeface="Helvetica Neue"/>
              <a:cs typeface="Helvetica Neue"/>
              <a:sym typeface="Helvetica Neue"/>
            </a:endParaRPr>
          </a:p>
        </p:txBody>
      </p:sp>
      <p:sp>
        <p:nvSpPr>
          <p:cNvPr id="111" name="Google Shape;111;p15"/>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latin typeface="Helvetica Neue"/>
                <a:ea typeface="Helvetica Neue"/>
                <a:cs typeface="Helvetica Neue"/>
                <a:sym typeface="Helvetica Neue"/>
              </a:rPr>
              <a:t>What is Data Privacy?</a:t>
            </a:r>
            <a:endParaRPr sz="3400"/>
          </a:p>
        </p:txBody>
      </p:sp>
      <p:sp>
        <p:nvSpPr>
          <p:cNvPr id="112" name="Google Shape;112;p15"/>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113" name="Google Shape;113;p15"/>
          <p:cNvSpPr txBox="1"/>
          <p:nvPr/>
        </p:nvSpPr>
        <p:spPr>
          <a:xfrm>
            <a:off x="1084900" y="1439124"/>
            <a:ext cx="6974100" cy="2442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800" i="0" u="none" strike="noStrike" cap="none">
                <a:solidFill>
                  <a:srgbClr val="000000"/>
                </a:solidFill>
              </a:rPr>
              <a:t>Privacy and security are distinct but related disciplines, each requiring specific skill sets:</a:t>
            </a:r>
            <a:endParaRPr/>
          </a:p>
          <a:p>
            <a:pPr marL="0" marR="0" lvl="0" indent="0" algn="l" rtl="0">
              <a:lnSpc>
                <a:spcPct val="100000"/>
              </a:lnSpc>
              <a:spcBef>
                <a:spcPts val="0"/>
              </a:spcBef>
              <a:spcAft>
                <a:spcPts val="0"/>
              </a:spcAft>
              <a:buNone/>
            </a:pPr>
            <a:endParaRPr sz="1800" b="1" i="0" u="none" strike="noStrike" cap="none">
              <a:solidFill>
                <a:srgbClr val="000000"/>
              </a:solidFill>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a:solidFill>
                  <a:srgbClr val="4A7DBA"/>
                </a:solidFill>
              </a:rPr>
              <a:t>Privacy:</a:t>
            </a:r>
            <a:r>
              <a:rPr lang="en-US" sz="1800" b="1" i="0" u="none" strike="noStrike" cap="none">
                <a:solidFill>
                  <a:srgbClr val="000000"/>
                </a:solidFill>
              </a:rPr>
              <a:t> </a:t>
            </a:r>
            <a:r>
              <a:rPr lang="en-US" sz="1800" i="0" u="none" strike="noStrike" cap="none">
                <a:solidFill>
                  <a:srgbClr val="000000"/>
                </a:solidFill>
              </a:rPr>
              <a:t>practices related to the collection, use, handling, disclosure and deletion of personally identifiable information</a:t>
            </a:r>
            <a:endParaRPr/>
          </a:p>
          <a:p>
            <a:pPr marL="0" marR="0" lvl="0" indent="0" algn="l" rtl="0">
              <a:lnSpc>
                <a:spcPct val="100000"/>
              </a:lnSpc>
              <a:spcBef>
                <a:spcPts val="0"/>
              </a:spcBef>
              <a:spcAft>
                <a:spcPts val="0"/>
              </a:spcAft>
              <a:buNone/>
            </a:pPr>
            <a:endParaRPr sz="1200" b="1" i="0" u="none" strike="noStrike" cap="none">
              <a:solidFill>
                <a:srgbClr val="000000"/>
              </a:solidFill>
            </a:endParaRPr>
          </a:p>
          <a:p>
            <a:pPr marL="285750" marR="0" lvl="0" indent="-285750" algn="l" rtl="0">
              <a:lnSpc>
                <a:spcPct val="100000"/>
              </a:lnSpc>
              <a:spcBef>
                <a:spcPts val="0"/>
              </a:spcBef>
              <a:spcAft>
                <a:spcPts val="0"/>
              </a:spcAft>
              <a:buClr>
                <a:srgbClr val="000000"/>
              </a:buClr>
              <a:buSzPts val="1800"/>
              <a:buFont typeface="Arial"/>
              <a:buChar char="•"/>
            </a:pPr>
            <a:r>
              <a:rPr lang="en-US" sz="1800" b="1" i="0" u="none" strike="noStrike" cap="none">
                <a:solidFill>
                  <a:srgbClr val="4A7DBA"/>
                </a:solidFill>
              </a:rPr>
              <a:t>Security:</a:t>
            </a:r>
            <a:r>
              <a:rPr lang="en-US" sz="1800" b="1" i="0" u="none" strike="noStrike" cap="none">
                <a:solidFill>
                  <a:srgbClr val="000000"/>
                </a:solidFill>
              </a:rPr>
              <a:t> </a:t>
            </a:r>
            <a:r>
              <a:rPr lang="en-US" sz="1800" i="0" u="none" strike="noStrike" cap="none">
                <a:solidFill>
                  <a:srgbClr val="000000"/>
                </a:solidFill>
              </a:rPr>
              <a:t>protections preventing unauthorized access to the data and preserving the confidentiality, integrity and availability of the information</a:t>
            </a:r>
            <a:endParaRPr sz="1400" i="1" u="none" strike="noStrike" cap="none">
              <a:solidFill>
                <a:schemeClr val="dk1"/>
              </a:solidFill>
            </a:endParaRPr>
          </a:p>
        </p:txBody>
      </p:sp>
      <p:pic>
        <p:nvPicPr>
          <p:cNvPr id="114" name="Google Shape;114;p15"/>
          <p:cNvPicPr preferRelativeResize="0"/>
          <p:nvPr/>
        </p:nvPicPr>
        <p:blipFill>
          <a:blip r:embed="rId3">
            <a:alphaModFix/>
          </a:blip>
          <a:stretch>
            <a:fillRect/>
          </a:stretch>
        </p:blipFill>
        <p:spPr>
          <a:xfrm>
            <a:off x="617425" y="4831457"/>
            <a:ext cx="563527" cy="168987"/>
          </a:xfrm>
          <a:prstGeom prst="rect">
            <a:avLst/>
          </a:prstGeom>
          <a:noFill/>
          <a:ln>
            <a:noFill/>
          </a:ln>
        </p:spPr>
      </p:pic>
      <p:sp>
        <p:nvSpPr>
          <p:cNvPr id="115" name="Google Shape;115;p15"/>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cxnSp>
        <p:nvCxnSpPr>
          <p:cNvPr id="121" name="Google Shape;121;p16"/>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122" name="Google Shape;122;p16"/>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4</a:t>
            </a:fld>
            <a:endParaRPr sz="1000">
              <a:latin typeface="Helvetica Neue"/>
              <a:ea typeface="Helvetica Neue"/>
              <a:cs typeface="Helvetica Neue"/>
              <a:sym typeface="Helvetica Neue"/>
            </a:endParaRPr>
          </a:p>
        </p:txBody>
      </p:sp>
      <p:sp>
        <p:nvSpPr>
          <p:cNvPr id="123" name="Google Shape;123;p16"/>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124" name="Google Shape;124;p16"/>
          <p:cNvSpPr txBox="1"/>
          <p:nvPr/>
        </p:nvSpPr>
        <p:spPr>
          <a:xfrm>
            <a:off x="457200" y="1403400"/>
            <a:ext cx="8229600" cy="2336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640"/>
              </a:spcBef>
              <a:spcAft>
                <a:spcPts val="0"/>
              </a:spcAft>
              <a:buClr>
                <a:schemeClr val="dk1"/>
              </a:buClr>
              <a:buSzPts val="3200"/>
              <a:buFont typeface="Arial"/>
              <a:buNone/>
            </a:pPr>
            <a:r>
              <a:rPr lang="en-US" sz="3600" b="1" i="0" u="none" strike="noStrike" cap="none">
                <a:solidFill>
                  <a:srgbClr val="4A7DBA"/>
                </a:solidFill>
              </a:rPr>
              <a:t>68%</a:t>
            </a:r>
            <a:r>
              <a:rPr lang="en-US" sz="3200" i="0" u="none" strike="noStrike" cap="none">
                <a:solidFill>
                  <a:srgbClr val="F4F3EC"/>
                </a:solidFill>
              </a:rPr>
              <a:t> </a:t>
            </a:r>
            <a:r>
              <a:rPr lang="en-US" sz="3200" i="0" u="none" strike="noStrike" cap="none">
                <a:solidFill>
                  <a:schemeClr val="dk1"/>
                </a:solidFill>
              </a:rPr>
              <a:t>of education IT leaders said concerns around privacy and security are more important than they were last year.</a:t>
            </a:r>
            <a:endParaRPr/>
          </a:p>
          <a:p>
            <a:pPr marL="0" marR="0" lvl="0" indent="0" algn="l" rtl="0">
              <a:lnSpc>
                <a:spcPct val="100000"/>
              </a:lnSpc>
              <a:spcBef>
                <a:spcPts val="640"/>
              </a:spcBef>
              <a:spcAft>
                <a:spcPts val="0"/>
              </a:spcAft>
              <a:buClr>
                <a:schemeClr val="dk1"/>
              </a:buClr>
              <a:buSzPts val="3200"/>
              <a:buFont typeface="Arial"/>
              <a:buNone/>
            </a:pPr>
            <a:r>
              <a:rPr lang="en-US" sz="1600" i="0" u="none" strike="noStrike" cap="none">
                <a:solidFill>
                  <a:schemeClr val="dk1"/>
                </a:solidFill>
              </a:rPr>
              <a:t>			</a:t>
            </a:r>
            <a:endParaRPr/>
          </a:p>
          <a:p>
            <a:pPr marL="0" marR="0" lvl="0" indent="0" algn="r" rtl="0">
              <a:lnSpc>
                <a:spcPct val="100000"/>
              </a:lnSpc>
              <a:spcBef>
                <a:spcPts val="640"/>
              </a:spcBef>
              <a:spcAft>
                <a:spcPts val="0"/>
              </a:spcAft>
              <a:buClr>
                <a:schemeClr val="dk1"/>
              </a:buClr>
              <a:buSzPts val="3200"/>
              <a:buFont typeface="Arial"/>
              <a:buNone/>
            </a:pPr>
            <a:r>
              <a:rPr lang="en-US" sz="1000" i="0" u="sng" strike="noStrike" cap="none">
                <a:solidFill>
                  <a:srgbClr val="0000FF"/>
                </a:solidFill>
                <a:hlinkClick r:id="rId3"/>
              </a:rPr>
              <a:t>CoSN 2019 IT Leadership Survey</a:t>
            </a:r>
            <a:endParaRPr sz="1000" i="0" u="none" strike="noStrike" cap="none">
              <a:solidFill>
                <a:srgbClr val="0000FF"/>
              </a:solidFill>
            </a:endParaRPr>
          </a:p>
        </p:txBody>
      </p:sp>
      <p:pic>
        <p:nvPicPr>
          <p:cNvPr id="125" name="Google Shape;125;p16"/>
          <p:cNvPicPr preferRelativeResize="0"/>
          <p:nvPr/>
        </p:nvPicPr>
        <p:blipFill>
          <a:blip r:embed="rId4">
            <a:alphaModFix/>
          </a:blip>
          <a:stretch>
            <a:fillRect/>
          </a:stretch>
        </p:blipFill>
        <p:spPr>
          <a:xfrm>
            <a:off x="617425" y="4831457"/>
            <a:ext cx="563527" cy="168987"/>
          </a:xfrm>
          <a:prstGeom prst="rect">
            <a:avLst/>
          </a:prstGeom>
          <a:noFill/>
          <a:ln>
            <a:noFill/>
          </a:ln>
        </p:spPr>
      </p:pic>
      <p:sp>
        <p:nvSpPr>
          <p:cNvPr id="126" name="Google Shape;126;p16"/>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cxnSp>
        <p:nvCxnSpPr>
          <p:cNvPr id="132" name="Google Shape;132;p17"/>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133" name="Google Shape;133;p17"/>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5</a:t>
            </a:fld>
            <a:endParaRPr sz="1000">
              <a:latin typeface="Helvetica Neue"/>
              <a:ea typeface="Helvetica Neue"/>
              <a:cs typeface="Helvetica Neue"/>
              <a:sym typeface="Helvetica Neue"/>
            </a:endParaRPr>
          </a:p>
        </p:txBody>
      </p:sp>
      <p:sp>
        <p:nvSpPr>
          <p:cNvPr id="134" name="Google Shape;134;p17"/>
          <p:cNvSpPr txBox="1">
            <a:spLocks noGrp="1"/>
          </p:cNvSpPr>
          <p:nvPr>
            <p:ph type="title"/>
          </p:nvPr>
        </p:nvSpPr>
        <p:spPr>
          <a:xfrm>
            <a:off x="266625" y="460150"/>
            <a:ext cx="85215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latin typeface="Helvetica Neue"/>
                <a:ea typeface="Helvetica Neue"/>
                <a:cs typeface="Helvetica Neue"/>
                <a:sym typeface="Helvetica Neue"/>
              </a:rPr>
              <a:t>Why Does Student Data Privacy Matter?</a:t>
            </a:r>
            <a:endParaRPr sz="3400"/>
          </a:p>
        </p:txBody>
      </p:sp>
      <p:sp>
        <p:nvSpPr>
          <p:cNvPr id="135" name="Google Shape;135;p17"/>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136" name="Google Shape;136;p17"/>
          <p:cNvSpPr txBox="1"/>
          <p:nvPr/>
        </p:nvSpPr>
        <p:spPr>
          <a:xfrm>
            <a:off x="1040325" y="1344765"/>
            <a:ext cx="6974100" cy="307860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rgbClr val="000000"/>
              </a:buClr>
              <a:buSzPts val="1800"/>
              <a:buChar char="•"/>
            </a:pPr>
            <a:r>
              <a:rPr lang="en-US" sz="1800" i="0" u="none" strike="noStrike" cap="none">
                <a:solidFill>
                  <a:srgbClr val="000000"/>
                </a:solidFill>
              </a:rPr>
              <a:t>Legal and ethical requirements for protecting student personal information</a:t>
            </a:r>
            <a:endParaRPr/>
          </a:p>
          <a:p>
            <a:pPr marL="285750" marR="0" lvl="0" indent="-171450" algn="l" rtl="0">
              <a:lnSpc>
                <a:spcPct val="100000"/>
              </a:lnSpc>
              <a:spcBef>
                <a:spcPts val="0"/>
              </a:spcBef>
              <a:spcAft>
                <a:spcPts val="0"/>
              </a:spcAft>
              <a:buClr>
                <a:srgbClr val="000000"/>
              </a:buClr>
              <a:buSzPts val="1800"/>
              <a:buFont typeface="Arial"/>
              <a:buNone/>
            </a:pPr>
            <a:endParaRPr sz="1200" i="0" u="none" strike="noStrike" cap="none">
              <a:solidFill>
                <a:srgbClr val="000000"/>
              </a:solidFill>
            </a:endParaRPr>
          </a:p>
          <a:p>
            <a:pPr marL="285750" marR="0" lvl="0" indent="-285750" algn="l" rtl="0">
              <a:lnSpc>
                <a:spcPct val="100000"/>
              </a:lnSpc>
              <a:spcBef>
                <a:spcPts val="0"/>
              </a:spcBef>
              <a:spcAft>
                <a:spcPts val="0"/>
              </a:spcAft>
              <a:buClr>
                <a:srgbClr val="000000"/>
              </a:buClr>
              <a:buSzPts val="1800"/>
              <a:buChar char="•"/>
            </a:pPr>
            <a:r>
              <a:rPr lang="en-US" sz="1800" i="0" u="none" strike="noStrike" cap="none">
                <a:solidFill>
                  <a:srgbClr val="000000"/>
                </a:solidFill>
              </a:rPr>
              <a:t>Protects students from harm, including identity theft, discrimination, and predatory activity</a:t>
            </a:r>
            <a:endParaRPr/>
          </a:p>
          <a:p>
            <a:pPr marL="285750" marR="0" lvl="0" indent="-171450" algn="l" rtl="0">
              <a:lnSpc>
                <a:spcPct val="100000"/>
              </a:lnSpc>
              <a:spcBef>
                <a:spcPts val="0"/>
              </a:spcBef>
              <a:spcAft>
                <a:spcPts val="0"/>
              </a:spcAft>
              <a:buClr>
                <a:srgbClr val="000000"/>
              </a:buClr>
              <a:buSzPts val="1800"/>
              <a:buFont typeface="Arial"/>
              <a:buNone/>
            </a:pPr>
            <a:endParaRPr sz="1200" i="0" u="none" strike="noStrike" cap="none">
              <a:solidFill>
                <a:srgbClr val="000000"/>
              </a:solidFill>
            </a:endParaRPr>
          </a:p>
          <a:p>
            <a:pPr marL="285750" marR="0" lvl="0" indent="-285750" algn="l" rtl="0">
              <a:lnSpc>
                <a:spcPct val="100000"/>
              </a:lnSpc>
              <a:spcBef>
                <a:spcPts val="0"/>
              </a:spcBef>
              <a:spcAft>
                <a:spcPts val="0"/>
              </a:spcAft>
              <a:buClr>
                <a:srgbClr val="000000"/>
              </a:buClr>
              <a:buSzPts val="1800"/>
              <a:buChar char="•"/>
            </a:pPr>
            <a:r>
              <a:rPr lang="en-US" sz="1800" i="0" u="none" strike="noStrike" cap="none">
                <a:solidFill>
                  <a:srgbClr val="000000"/>
                </a:solidFill>
              </a:rPr>
              <a:t>Protects us from financial </a:t>
            </a:r>
            <a:r>
              <a:rPr lang="en-US" sz="1800"/>
              <a:t>risks, loss of classroom time, </a:t>
            </a:r>
            <a:r>
              <a:rPr lang="en-US" sz="1800" i="0" u="none" strike="noStrike" cap="none">
                <a:solidFill>
                  <a:srgbClr val="000000"/>
                </a:solidFill>
              </a:rPr>
              <a:t>loss of public confidence, and alienating parents </a:t>
            </a:r>
            <a:endParaRPr/>
          </a:p>
          <a:p>
            <a:pPr marL="285750" marR="0" lvl="0" indent="-171450" algn="l" rtl="0">
              <a:lnSpc>
                <a:spcPct val="100000"/>
              </a:lnSpc>
              <a:spcBef>
                <a:spcPts val="0"/>
              </a:spcBef>
              <a:spcAft>
                <a:spcPts val="0"/>
              </a:spcAft>
              <a:buClr>
                <a:srgbClr val="000000"/>
              </a:buClr>
              <a:buSzPts val="1800"/>
              <a:buFont typeface="Arial"/>
              <a:buNone/>
            </a:pPr>
            <a:endParaRPr sz="1200" i="0" u="none" strike="noStrike" cap="none">
              <a:solidFill>
                <a:srgbClr val="000000"/>
              </a:solidFill>
            </a:endParaRPr>
          </a:p>
          <a:p>
            <a:pPr marL="285750" marR="0" lvl="0" indent="-285750" algn="l" rtl="0">
              <a:lnSpc>
                <a:spcPct val="100000"/>
              </a:lnSpc>
              <a:spcBef>
                <a:spcPts val="0"/>
              </a:spcBef>
              <a:spcAft>
                <a:spcPts val="0"/>
              </a:spcAft>
              <a:buClr>
                <a:srgbClr val="000000"/>
              </a:buClr>
              <a:buSzPts val="1800"/>
              <a:buChar char="•"/>
            </a:pPr>
            <a:r>
              <a:rPr lang="en-US" sz="1800" i="0" u="none" strike="noStrike" cap="none">
                <a:solidFill>
                  <a:srgbClr val="000000"/>
                </a:solidFill>
              </a:rPr>
              <a:t>Reassures parents and students about the privacy and security of their personal information</a:t>
            </a:r>
            <a:endParaRPr/>
          </a:p>
        </p:txBody>
      </p:sp>
      <p:sp>
        <p:nvSpPr>
          <p:cNvPr id="137" name="Google Shape;137;p17"/>
          <p:cNvSpPr txBox="1"/>
          <p:nvPr/>
        </p:nvSpPr>
        <p:spPr>
          <a:xfrm>
            <a:off x="3938025" y="4169575"/>
            <a:ext cx="4076400" cy="253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000" i="0" u="sng" strike="noStrike" cap="none">
                <a:solidFill>
                  <a:srgbClr val="0000FF"/>
                </a:solidFill>
                <a:hlinkClick r:id="rId3"/>
              </a:rPr>
              <a:t>PTAC Checklist for Developing School District Privacy Programs </a:t>
            </a:r>
            <a:endParaRPr sz="1000" i="0" u="none" strike="noStrike" cap="none">
              <a:solidFill>
                <a:srgbClr val="0000FF"/>
              </a:solidFill>
            </a:endParaRPr>
          </a:p>
        </p:txBody>
      </p:sp>
      <p:pic>
        <p:nvPicPr>
          <p:cNvPr id="138" name="Google Shape;138;p17"/>
          <p:cNvPicPr preferRelativeResize="0"/>
          <p:nvPr/>
        </p:nvPicPr>
        <p:blipFill>
          <a:blip r:embed="rId4">
            <a:alphaModFix/>
          </a:blip>
          <a:stretch>
            <a:fillRect/>
          </a:stretch>
        </p:blipFill>
        <p:spPr>
          <a:xfrm>
            <a:off x="617425" y="4831457"/>
            <a:ext cx="563527" cy="168987"/>
          </a:xfrm>
          <a:prstGeom prst="rect">
            <a:avLst/>
          </a:prstGeom>
          <a:noFill/>
          <a:ln>
            <a:noFill/>
          </a:ln>
        </p:spPr>
      </p:pic>
      <p:sp>
        <p:nvSpPr>
          <p:cNvPr id="139" name="Google Shape;139;p17"/>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cxnSp>
        <p:nvCxnSpPr>
          <p:cNvPr id="145" name="Google Shape;145;p18"/>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146" name="Google Shape;146;p18"/>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6</a:t>
            </a:fld>
            <a:endParaRPr sz="1000">
              <a:latin typeface="Helvetica Neue"/>
              <a:ea typeface="Helvetica Neue"/>
              <a:cs typeface="Helvetica Neue"/>
              <a:sym typeface="Helvetica Neue"/>
            </a:endParaRPr>
          </a:p>
        </p:txBody>
      </p:sp>
      <p:sp>
        <p:nvSpPr>
          <p:cNvPr id="147" name="Google Shape;147;p18"/>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latin typeface="Helvetica Neue"/>
                <a:ea typeface="Helvetica Neue"/>
                <a:cs typeface="Helvetica Neue"/>
                <a:sym typeface="Helvetica Neue"/>
              </a:rPr>
              <a:t>What Does it Take?</a:t>
            </a:r>
            <a:endParaRPr sz="3400"/>
          </a:p>
        </p:txBody>
      </p:sp>
      <p:sp>
        <p:nvSpPr>
          <p:cNvPr id="148" name="Google Shape;148;p18"/>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149" name="Google Shape;149;p18"/>
          <p:cNvSpPr txBox="1"/>
          <p:nvPr/>
        </p:nvSpPr>
        <p:spPr>
          <a:xfrm>
            <a:off x="1084895" y="1354741"/>
            <a:ext cx="6974100" cy="1600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1">
                <a:solidFill>
                  <a:srgbClr val="4A7DBA"/>
                </a:solidFill>
              </a:rPr>
              <a:t>Be proactive, not reactive - </a:t>
            </a:r>
            <a:endParaRPr sz="2000" b="1">
              <a:solidFill>
                <a:srgbClr val="4A7DBA"/>
              </a:solidFill>
            </a:endParaRPr>
          </a:p>
          <a:p>
            <a:pPr marL="0" marR="0" lvl="0" indent="0" algn="l" rtl="0">
              <a:lnSpc>
                <a:spcPct val="100000"/>
              </a:lnSpc>
              <a:spcBef>
                <a:spcPts val="0"/>
              </a:spcBef>
              <a:spcAft>
                <a:spcPts val="0"/>
              </a:spcAft>
              <a:buNone/>
            </a:pPr>
            <a:endParaRPr sz="1200"/>
          </a:p>
          <a:p>
            <a:pPr marL="0" marR="0" lvl="0" indent="0" algn="l" rtl="0">
              <a:lnSpc>
                <a:spcPct val="100000"/>
              </a:lnSpc>
              <a:spcBef>
                <a:spcPts val="0"/>
              </a:spcBef>
              <a:spcAft>
                <a:spcPts val="0"/>
              </a:spcAft>
              <a:buNone/>
            </a:pPr>
            <a:r>
              <a:rPr lang="en-US" sz="2000" i="1" u="none" strike="noStrike" cap="none">
                <a:solidFill>
                  <a:srgbClr val="000000"/>
                </a:solidFill>
              </a:rPr>
              <a:t>“Education continues to be plagued by errors, social engineering and inadequately secured email credentials.”</a:t>
            </a:r>
            <a:endParaRPr i="1"/>
          </a:p>
          <a:p>
            <a:pPr marL="0" marR="0" lvl="0" indent="0" algn="l" rtl="0">
              <a:lnSpc>
                <a:spcPct val="100000"/>
              </a:lnSpc>
              <a:spcBef>
                <a:spcPts val="0"/>
              </a:spcBef>
              <a:spcAft>
                <a:spcPts val="0"/>
              </a:spcAft>
              <a:buNone/>
            </a:pPr>
            <a:endParaRPr sz="1200" i="1" u="none" strike="noStrike" cap="none">
              <a:solidFill>
                <a:srgbClr val="000000"/>
              </a:solidFill>
            </a:endParaRPr>
          </a:p>
          <a:p>
            <a:pPr marL="0" marR="0" lvl="0" indent="0" algn="l" rtl="0">
              <a:lnSpc>
                <a:spcPct val="100000"/>
              </a:lnSpc>
              <a:spcBef>
                <a:spcPts val="0"/>
              </a:spcBef>
              <a:spcAft>
                <a:spcPts val="0"/>
              </a:spcAft>
              <a:buNone/>
            </a:pPr>
            <a:r>
              <a:rPr lang="en-US" sz="2000" i="1" u="none" strike="noStrike" cap="none">
                <a:solidFill>
                  <a:srgbClr val="000000"/>
                </a:solidFill>
              </a:rPr>
              <a:t>“Many of the breaches that are represented in this industry are a result of poor security hygiene and a lack of attention to detail. Clean up </a:t>
            </a:r>
            <a:r>
              <a:rPr lang="en-US" sz="2000" b="1" i="1" u="none" strike="noStrike" cap="none">
                <a:solidFill>
                  <a:schemeClr val="dk1"/>
                </a:solidFill>
              </a:rPr>
              <a:t>human error</a:t>
            </a:r>
            <a:r>
              <a:rPr lang="en-US" sz="2000" i="1" u="none" strike="noStrike" cap="none">
                <a:solidFill>
                  <a:srgbClr val="000000"/>
                </a:solidFill>
              </a:rPr>
              <a:t> to the best extent possible…”</a:t>
            </a:r>
            <a:endParaRPr i="1"/>
          </a:p>
          <a:p>
            <a:pPr marL="0" marR="0" lvl="0" indent="0" algn="r" rtl="0">
              <a:lnSpc>
                <a:spcPct val="100000"/>
              </a:lnSpc>
              <a:spcBef>
                <a:spcPts val="0"/>
              </a:spcBef>
              <a:spcAft>
                <a:spcPts val="0"/>
              </a:spcAft>
              <a:buNone/>
            </a:pPr>
            <a:endParaRPr/>
          </a:p>
          <a:p>
            <a:pPr marL="0" marR="0" lvl="0" indent="0" algn="r" rtl="0">
              <a:lnSpc>
                <a:spcPct val="100000"/>
              </a:lnSpc>
              <a:spcBef>
                <a:spcPts val="0"/>
              </a:spcBef>
              <a:spcAft>
                <a:spcPts val="0"/>
              </a:spcAft>
              <a:buNone/>
            </a:pPr>
            <a:r>
              <a:rPr lang="en-US" sz="1000" u="sng">
                <a:solidFill>
                  <a:schemeClr val="hlink"/>
                </a:solidFill>
                <a:hlinkClick r:id="rId3"/>
              </a:rPr>
              <a:t>Verizon 2019 Data Breach Investigations Report</a:t>
            </a:r>
            <a:endParaRPr sz="1000" i="0" u="none" strike="noStrike" cap="none">
              <a:solidFill>
                <a:srgbClr val="000000"/>
              </a:solidFill>
            </a:endParaRPr>
          </a:p>
        </p:txBody>
      </p:sp>
      <p:pic>
        <p:nvPicPr>
          <p:cNvPr id="150" name="Google Shape;150;p18"/>
          <p:cNvPicPr preferRelativeResize="0"/>
          <p:nvPr/>
        </p:nvPicPr>
        <p:blipFill>
          <a:blip r:embed="rId4">
            <a:alphaModFix/>
          </a:blip>
          <a:stretch>
            <a:fillRect/>
          </a:stretch>
        </p:blipFill>
        <p:spPr>
          <a:xfrm>
            <a:off x="617425" y="4831457"/>
            <a:ext cx="563527" cy="168987"/>
          </a:xfrm>
          <a:prstGeom prst="rect">
            <a:avLst/>
          </a:prstGeom>
          <a:noFill/>
          <a:ln>
            <a:noFill/>
          </a:ln>
        </p:spPr>
      </p:pic>
      <p:sp>
        <p:nvSpPr>
          <p:cNvPr id="151" name="Google Shape;151;p18"/>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cxnSp>
        <p:nvCxnSpPr>
          <p:cNvPr id="157" name="Google Shape;157;p19"/>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158" name="Google Shape;158;p19"/>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7</a:t>
            </a:fld>
            <a:endParaRPr sz="1000">
              <a:latin typeface="Helvetica Neue"/>
              <a:ea typeface="Helvetica Neue"/>
              <a:cs typeface="Helvetica Neue"/>
              <a:sym typeface="Helvetica Neue"/>
            </a:endParaRPr>
          </a:p>
        </p:txBody>
      </p:sp>
      <p:sp>
        <p:nvSpPr>
          <p:cNvPr id="159" name="Google Shape;159;p19"/>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160" name="Google Shape;160;p19"/>
          <p:cNvSpPr txBox="1"/>
          <p:nvPr/>
        </p:nvSpPr>
        <p:spPr>
          <a:xfrm>
            <a:off x="2108850" y="2047050"/>
            <a:ext cx="5049000" cy="1049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3000" b="1" i="0" u="none" strike="noStrike" cap="none">
                <a:solidFill>
                  <a:srgbClr val="4A7DBA"/>
                </a:solidFill>
              </a:rPr>
              <a:t>If we change our behavior, we reduce our risk.</a:t>
            </a:r>
            <a:endParaRPr sz="3000" b="1" i="0" u="none" strike="noStrike" cap="none">
              <a:solidFill>
                <a:srgbClr val="4A7DBA"/>
              </a:solidFill>
            </a:endParaRPr>
          </a:p>
          <a:p>
            <a:pPr marL="0" marR="0" lvl="0" indent="0" algn="ctr" rtl="0">
              <a:lnSpc>
                <a:spcPct val="100000"/>
              </a:lnSpc>
              <a:spcBef>
                <a:spcPts val="0"/>
              </a:spcBef>
              <a:spcAft>
                <a:spcPts val="0"/>
              </a:spcAft>
              <a:buNone/>
            </a:pPr>
            <a:endParaRPr sz="2400">
              <a:uFill>
                <a:noFill/>
              </a:uFill>
              <a:hlinkClick r:id="rId3"/>
            </a:endParaRPr>
          </a:p>
        </p:txBody>
      </p:sp>
      <p:pic>
        <p:nvPicPr>
          <p:cNvPr id="161" name="Google Shape;161;p19"/>
          <p:cNvPicPr preferRelativeResize="0"/>
          <p:nvPr/>
        </p:nvPicPr>
        <p:blipFill>
          <a:blip r:embed="rId4">
            <a:alphaModFix/>
          </a:blip>
          <a:stretch>
            <a:fillRect/>
          </a:stretch>
        </p:blipFill>
        <p:spPr>
          <a:xfrm>
            <a:off x="617425" y="4831457"/>
            <a:ext cx="563527" cy="168987"/>
          </a:xfrm>
          <a:prstGeom prst="rect">
            <a:avLst/>
          </a:prstGeom>
          <a:noFill/>
          <a:ln>
            <a:noFill/>
          </a:ln>
        </p:spPr>
      </p:pic>
      <p:sp>
        <p:nvSpPr>
          <p:cNvPr id="162" name="Google Shape;162;p19"/>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
        <p:nvSpPr>
          <p:cNvPr id="163" name="Google Shape;163;p19"/>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latin typeface="Helvetica Neue"/>
                <a:ea typeface="Helvetica Neue"/>
                <a:cs typeface="Helvetica Neue"/>
                <a:sym typeface="Helvetica Neue"/>
              </a:rPr>
              <a:t>What Does it Take?</a:t>
            </a:r>
            <a:endParaRPr sz="3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cxnSp>
        <p:nvCxnSpPr>
          <p:cNvPr id="169" name="Google Shape;169;p20"/>
          <p:cNvCxnSpPr/>
          <p:nvPr/>
        </p:nvCxnSpPr>
        <p:spPr>
          <a:xfrm rot="10800000">
            <a:off x="617436" y="4755624"/>
            <a:ext cx="6974210" cy="1938"/>
          </a:xfrm>
          <a:prstGeom prst="straightConnector1">
            <a:avLst/>
          </a:prstGeom>
          <a:noFill/>
          <a:ln w="25400" cap="flat" cmpd="sng">
            <a:solidFill>
              <a:srgbClr val="C5D8F1"/>
            </a:solidFill>
            <a:prstDash val="solid"/>
            <a:round/>
            <a:headEnd type="none" w="sm" len="sm"/>
            <a:tailEnd type="none" w="sm" len="sm"/>
          </a:ln>
        </p:spPr>
      </p:cxnSp>
      <p:sp>
        <p:nvSpPr>
          <p:cNvPr id="170" name="Google Shape;170;p20"/>
          <p:cNvSpPr txBox="1">
            <a:spLocks noGrp="1"/>
          </p:cNvSpPr>
          <p:nvPr>
            <p:ph type="sldNum" idx="12"/>
          </p:nvPr>
        </p:nvSpPr>
        <p:spPr>
          <a:xfrm>
            <a:off x="266620" y="4618702"/>
            <a:ext cx="280652" cy="27384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8</a:t>
            </a:fld>
            <a:endParaRPr sz="1000">
              <a:latin typeface="Helvetica Neue"/>
              <a:ea typeface="Helvetica Neue"/>
              <a:cs typeface="Helvetica Neue"/>
              <a:sym typeface="Helvetica Neue"/>
            </a:endParaRPr>
          </a:p>
        </p:txBody>
      </p:sp>
      <p:sp>
        <p:nvSpPr>
          <p:cNvPr id="171" name="Google Shape;171;p20"/>
          <p:cNvSpPr/>
          <p:nvPr/>
        </p:nvSpPr>
        <p:spPr>
          <a:xfrm>
            <a:off x="0" y="1"/>
            <a:ext cx="9144000" cy="23858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172" name="Google Shape;172;p20"/>
          <p:cNvSpPr txBox="1"/>
          <p:nvPr/>
        </p:nvSpPr>
        <p:spPr>
          <a:xfrm>
            <a:off x="918450" y="1425300"/>
            <a:ext cx="7307100" cy="2292900"/>
          </a:xfrm>
          <a:prstGeom prst="rect">
            <a:avLst/>
          </a:prstGeom>
          <a:noFill/>
          <a:ln>
            <a:noFill/>
          </a:ln>
        </p:spPr>
        <p:txBody>
          <a:bodyPr spcFirstLastPara="1" wrap="square" lIns="91425" tIns="45700" rIns="91425" bIns="45700" anchor="t" anchorCtr="0">
            <a:noAutofit/>
          </a:bodyPr>
          <a:lstStyle/>
          <a:p>
            <a:pPr marL="285750" lvl="0" indent="-285750" algn="l" rtl="0">
              <a:lnSpc>
                <a:spcPct val="115000"/>
              </a:lnSpc>
              <a:spcBef>
                <a:spcPts val="600"/>
              </a:spcBef>
              <a:spcAft>
                <a:spcPts val="0"/>
              </a:spcAft>
              <a:buSzPts val="1800"/>
              <a:buFont typeface="Proxima Nova"/>
              <a:buChar char="•"/>
            </a:pPr>
            <a:r>
              <a:rPr lang="en-US" sz="1800" b="1">
                <a:solidFill>
                  <a:schemeClr val="dk1"/>
                </a:solidFill>
              </a:rPr>
              <a:t>Leadership emphasis</a:t>
            </a:r>
            <a:r>
              <a:rPr lang="en-US" sz="1800">
                <a:solidFill>
                  <a:schemeClr val="dk1"/>
                </a:solidFill>
              </a:rPr>
              <a:t> on the importance of the privacy work, prioritizing privacy with technology providers and requiring active participation across teams</a:t>
            </a:r>
            <a:endParaRPr sz="1800"/>
          </a:p>
          <a:p>
            <a:pPr marL="285750" marR="0" lvl="0" indent="-285750" algn="l" rtl="0">
              <a:lnSpc>
                <a:spcPct val="115000"/>
              </a:lnSpc>
              <a:spcBef>
                <a:spcPts val="600"/>
              </a:spcBef>
              <a:spcAft>
                <a:spcPts val="0"/>
              </a:spcAft>
              <a:buClr>
                <a:srgbClr val="000000"/>
              </a:buClr>
              <a:buSzPts val="1800"/>
              <a:buFont typeface="Proxima Nova"/>
              <a:buChar char="•"/>
            </a:pPr>
            <a:r>
              <a:rPr lang="en-US" sz="1800" b="1" i="0" u="none" strike="noStrike" cap="none">
                <a:solidFill>
                  <a:schemeClr val="dk1"/>
                </a:solidFill>
              </a:rPr>
              <a:t>Assign </a:t>
            </a:r>
            <a:r>
              <a:rPr lang="en-US" sz="1800" i="0" u="none" strike="noStrike" cap="none">
                <a:solidFill>
                  <a:srgbClr val="000000"/>
                </a:solidFill>
              </a:rPr>
              <a:t>individuals responsible for data use and privacy policies</a:t>
            </a:r>
            <a:endParaRPr/>
          </a:p>
          <a:p>
            <a:pPr marL="285750" marR="0" lvl="0" indent="-285750" algn="l" rtl="0">
              <a:lnSpc>
                <a:spcPct val="115000"/>
              </a:lnSpc>
              <a:spcBef>
                <a:spcPts val="600"/>
              </a:spcBef>
              <a:spcAft>
                <a:spcPts val="0"/>
              </a:spcAft>
              <a:buClr>
                <a:srgbClr val="000000"/>
              </a:buClr>
              <a:buSzPts val="1800"/>
              <a:buFont typeface="Proxima Nova"/>
              <a:buChar char="•"/>
            </a:pPr>
            <a:r>
              <a:rPr lang="en-US" sz="1800" b="1">
                <a:solidFill>
                  <a:schemeClr val="dk1"/>
                </a:solidFill>
              </a:rPr>
              <a:t>Engage </a:t>
            </a:r>
            <a:r>
              <a:rPr lang="en-US" sz="1800">
                <a:solidFill>
                  <a:schemeClr val="dk1"/>
                </a:solidFill>
              </a:rPr>
              <a:t>multiple stakeholders to effect change across teams</a:t>
            </a:r>
            <a:endParaRPr>
              <a:solidFill>
                <a:schemeClr val="dk1"/>
              </a:solidFill>
            </a:endParaRPr>
          </a:p>
          <a:p>
            <a:pPr marL="285750" marR="0" lvl="0" indent="-285750" algn="l" rtl="0">
              <a:lnSpc>
                <a:spcPct val="115000"/>
              </a:lnSpc>
              <a:spcBef>
                <a:spcPts val="600"/>
              </a:spcBef>
              <a:spcAft>
                <a:spcPts val="0"/>
              </a:spcAft>
              <a:buClr>
                <a:srgbClr val="000000"/>
              </a:buClr>
              <a:buSzPts val="1800"/>
              <a:buFont typeface="Proxima Nova"/>
              <a:buChar char="•"/>
            </a:pPr>
            <a:r>
              <a:rPr lang="en-US" sz="1800" b="1" i="0" u="none" strike="noStrike" cap="none">
                <a:solidFill>
                  <a:schemeClr val="dk1"/>
                </a:solidFill>
              </a:rPr>
              <a:t>Identify</a:t>
            </a:r>
            <a:r>
              <a:rPr lang="en-US" sz="1800" i="0" u="none" strike="noStrike" cap="none">
                <a:solidFill>
                  <a:srgbClr val="000000"/>
                </a:solidFill>
              </a:rPr>
              <a:t>, </a:t>
            </a:r>
            <a:r>
              <a:rPr lang="en-US" sz="1800" b="1" i="0" u="none" strike="noStrike" cap="none">
                <a:solidFill>
                  <a:schemeClr val="dk1"/>
                </a:solidFill>
              </a:rPr>
              <a:t>develop </a:t>
            </a:r>
            <a:r>
              <a:rPr lang="en-US" sz="1800" i="0" u="none" strike="noStrike" cap="none">
                <a:solidFill>
                  <a:srgbClr val="000000"/>
                </a:solidFill>
              </a:rPr>
              <a:t>and </a:t>
            </a:r>
            <a:r>
              <a:rPr lang="en-US" sz="1800" b="1" i="0" u="none" strike="noStrike" cap="none">
                <a:solidFill>
                  <a:schemeClr val="dk1"/>
                </a:solidFill>
              </a:rPr>
              <a:t>adopt </a:t>
            </a:r>
            <a:r>
              <a:rPr lang="en-US" sz="1800" i="0" u="none" strike="noStrike" cap="none">
                <a:solidFill>
                  <a:srgbClr val="000000"/>
                </a:solidFill>
              </a:rPr>
              <a:t>necessary policies and procedures</a:t>
            </a:r>
            <a:endParaRPr/>
          </a:p>
          <a:p>
            <a:pPr marL="457200" marR="0" lvl="0" indent="0" algn="l" rtl="0">
              <a:lnSpc>
                <a:spcPct val="115000"/>
              </a:lnSpc>
              <a:spcBef>
                <a:spcPts val="600"/>
              </a:spcBef>
              <a:spcAft>
                <a:spcPts val="0"/>
              </a:spcAft>
              <a:buNone/>
            </a:pPr>
            <a:endParaRPr sz="1400" i="0" u="none" strike="noStrike" cap="none">
              <a:solidFill>
                <a:srgbClr val="000000"/>
              </a:solidFill>
            </a:endParaRPr>
          </a:p>
        </p:txBody>
      </p:sp>
      <p:sp>
        <p:nvSpPr>
          <p:cNvPr id="173" name="Google Shape;173;p20"/>
          <p:cNvSpPr txBox="1"/>
          <p:nvPr/>
        </p:nvSpPr>
        <p:spPr>
          <a:xfrm>
            <a:off x="5788425" y="3982475"/>
            <a:ext cx="22707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000" i="1" u="none" strike="noStrike" cap="none">
                <a:solidFill>
                  <a:srgbClr val="000000"/>
                </a:solidFill>
              </a:rPr>
              <a:t>Additional Resources:</a:t>
            </a:r>
            <a:endParaRPr sz="1000" i="1" u="sng" strike="noStrike" cap="none">
              <a:solidFill>
                <a:srgbClr val="000000"/>
              </a:solidFill>
              <a:hlinkClick r:id="rId3"/>
            </a:endParaRPr>
          </a:p>
          <a:p>
            <a:pPr marL="0" marR="0" lvl="0" indent="0" algn="r" rtl="0">
              <a:lnSpc>
                <a:spcPct val="100000"/>
              </a:lnSpc>
              <a:spcBef>
                <a:spcPts val="0"/>
              </a:spcBef>
              <a:spcAft>
                <a:spcPts val="0"/>
              </a:spcAft>
              <a:buNone/>
            </a:pPr>
            <a:r>
              <a:rPr lang="en-US" sz="1000" i="0" u="sng" strike="noStrike" cap="none">
                <a:solidFill>
                  <a:srgbClr val="0000FF"/>
                </a:solidFill>
                <a:hlinkClick r:id="rId3"/>
              </a:rPr>
              <a:t>10 Steps Every District Should Take</a:t>
            </a:r>
            <a:endParaRPr sz="1000">
              <a:solidFill>
                <a:srgbClr val="0000FF"/>
              </a:solidFill>
            </a:endParaRPr>
          </a:p>
        </p:txBody>
      </p:sp>
      <p:pic>
        <p:nvPicPr>
          <p:cNvPr id="174" name="Google Shape;174;p20"/>
          <p:cNvPicPr preferRelativeResize="0"/>
          <p:nvPr/>
        </p:nvPicPr>
        <p:blipFill>
          <a:blip r:embed="rId4">
            <a:alphaModFix/>
          </a:blip>
          <a:stretch>
            <a:fillRect/>
          </a:stretch>
        </p:blipFill>
        <p:spPr>
          <a:xfrm>
            <a:off x="617425" y="4831457"/>
            <a:ext cx="563527" cy="168987"/>
          </a:xfrm>
          <a:prstGeom prst="rect">
            <a:avLst/>
          </a:prstGeom>
          <a:noFill/>
          <a:ln>
            <a:noFill/>
          </a:ln>
        </p:spPr>
      </p:pic>
      <p:sp>
        <p:nvSpPr>
          <p:cNvPr id="175" name="Google Shape;175;p20"/>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
        <p:nvSpPr>
          <p:cNvPr id="176" name="Google Shape;176;p20"/>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latin typeface="Helvetica Neue"/>
                <a:ea typeface="Helvetica Neue"/>
                <a:cs typeface="Helvetica Neue"/>
                <a:sym typeface="Helvetica Neue"/>
              </a:rPr>
              <a:t>What Does it Take?</a:t>
            </a:r>
            <a:endParaRPr sz="3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cxnSp>
        <p:nvCxnSpPr>
          <p:cNvPr id="182" name="Google Shape;182;p21"/>
          <p:cNvCxnSpPr/>
          <p:nvPr/>
        </p:nvCxnSpPr>
        <p:spPr>
          <a:xfrm rot="10800000">
            <a:off x="617546" y="4755762"/>
            <a:ext cx="6974100" cy="1800"/>
          </a:xfrm>
          <a:prstGeom prst="straightConnector1">
            <a:avLst/>
          </a:prstGeom>
          <a:noFill/>
          <a:ln w="25400" cap="flat" cmpd="sng">
            <a:solidFill>
              <a:srgbClr val="C5D8F1"/>
            </a:solidFill>
            <a:prstDash val="solid"/>
            <a:round/>
            <a:headEnd type="none" w="sm" len="sm"/>
            <a:tailEnd type="none" w="sm" len="sm"/>
          </a:ln>
        </p:spPr>
      </p:cxnSp>
      <p:sp>
        <p:nvSpPr>
          <p:cNvPr id="183" name="Google Shape;183;p21"/>
          <p:cNvSpPr txBox="1">
            <a:spLocks noGrp="1"/>
          </p:cNvSpPr>
          <p:nvPr>
            <p:ph type="sldNum" idx="12"/>
          </p:nvPr>
        </p:nvSpPr>
        <p:spPr>
          <a:xfrm>
            <a:off x="266620" y="4618702"/>
            <a:ext cx="280800" cy="2739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000"/>
              <a:buNone/>
            </a:pPr>
            <a:fld id="{00000000-1234-1234-1234-123412341234}" type="slidenum">
              <a:rPr lang="en-US" sz="1000">
                <a:latin typeface="Helvetica Neue"/>
                <a:ea typeface="Helvetica Neue"/>
                <a:cs typeface="Helvetica Neue"/>
                <a:sym typeface="Helvetica Neue"/>
              </a:rPr>
              <a:t>9</a:t>
            </a:fld>
            <a:endParaRPr sz="1000">
              <a:latin typeface="Helvetica Neue"/>
              <a:ea typeface="Helvetica Neue"/>
              <a:cs typeface="Helvetica Neue"/>
              <a:sym typeface="Helvetica Neue"/>
            </a:endParaRPr>
          </a:p>
        </p:txBody>
      </p:sp>
      <p:sp>
        <p:nvSpPr>
          <p:cNvPr id="184" name="Google Shape;184;p21"/>
          <p:cNvSpPr/>
          <p:nvPr/>
        </p:nvSpPr>
        <p:spPr>
          <a:xfrm>
            <a:off x="0" y="1"/>
            <a:ext cx="9144000" cy="238500"/>
          </a:xfrm>
          <a:prstGeom prst="rect">
            <a:avLst/>
          </a:prstGeom>
          <a:solidFill>
            <a:schemeClr val="dk2"/>
          </a:solidFill>
          <a:ln w="9525"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2"/>
                </a:solidFill>
                <a:latin typeface="Helvetica Neue"/>
                <a:ea typeface="Helvetica Neue"/>
                <a:cs typeface="Helvetica Neue"/>
                <a:sym typeface="Helvetica Neue"/>
              </a:rPr>
              <a:t>  </a:t>
            </a:r>
            <a:endParaRPr sz="1400" b="0" i="0" u="none" strike="noStrike" cap="none">
              <a:solidFill>
                <a:srgbClr val="000000"/>
              </a:solidFill>
              <a:latin typeface="Arial"/>
              <a:ea typeface="Arial"/>
              <a:cs typeface="Arial"/>
              <a:sym typeface="Arial"/>
            </a:endParaRPr>
          </a:p>
        </p:txBody>
      </p:sp>
      <p:sp>
        <p:nvSpPr>
          <p:cNvPr id="185" name="Google Shape;185;p21"/>
          <p:cNvSpPr txBox="1"/>
          <p:nvPr/>
        </p:nvSpPr>
        <p:spPr>
          <a:xfrm>
            <a:off x="1084950" y="1637100"/>
            <a:ext cx="6974100" cy="1869300"/>
          </a:xfrm>
          <a:prstGeom prst="rect">
            <a:avLst/>
          </a:prstGeom>
          <a:noFill/>
          <a:ln>
            <a:noFill/>
          </a:ln>
        </p:spPr>
        <p:txBody>
          <a:bodyPr spcFirstLastPara="1" wrap="square" lIns="91425" tIns="45700" rIns="91425" bIns="45700" anchor="t" anchorCtr="0">
            <a:noAutofit/>
          </a:bodyPr>
          <a:lstStyle/>
          <a:p>
            <a:pPr marL="285750" lvl="0" indent="-285750" algn="l" rtl="0">
              <a:lnSpc>
                <a:spcPct val="115000"/>
              </a:lnSpc>
              <a:spcBef>
                <a:spcPts val="600"/>
              </a:spcBef>
              <a:spcAft>
                <a:spcPts val="0"/>
              </a:spcAft>
              <a:buClr>
                <a:schemeClr val="dk1"/>
              </a:buClr>
              <a:buSzPts val="1800"/>
              <a:buFont typeface="Proxima Nova"/>
              <a:buChar char="•"/>
            </a:pPr>
            <a:r>
              <a:rPr lang="en-US" sz="1800" b="1">
                <a:solidFill>
                  <a:schemeClr val="dk1"/>
                </a:solidFill>
              </a:rPr>
              <a:t>Train </a:t>
            </a:r>
            <a:r>
              <a:rPr lang="en-US" sz="1800">
                <a:solidFill>
                  <a:schemeClr val="dk1"/>
                </a:solidFill>
              </a:rPr>
              <a:t>on data privacy regulation, district policy requirements and procedures</a:t>
            </a:r>
            <a:endParaRPr>
              <a:solidFill>
                <a:schemeClr val="dk1"/>
              </a:solidFill>
            </a:endParaRPr>
          </a:p>
          <a:p>
            <a:pPr marL="285750" lvl="0" indent="-285750" algn="l" rtl="0">
              <a:lnSpc>
                <a:spcPct val="115000"/>
              </a:lnSpc>
              <a:spcBef>
                <a:spcPts val="600"/>
              </a:spcBef>
              <a:spcAft>
                <a:spcPts val="0"/>
              </a:spcAft>
              <a:buClr>
                <a:schemeClr val="dk1"/>
              </a:buClr>
              <a:buSzPts val="1800"/>
              <a:buFont typeface="Proxima Nova"/>
              <a:buChar char="•"/>
            </a:pPr>
            <a:r>
              <a:rPr lang="en-US" sz="1800" b="1">
                <a:solidFill>
                  <a:schemeClr val="dk1"/>
                </a:solidFill>
              </a:rPr>
              <a:t>Educate </a:t>
            </a:r>
            <a:r>
              <a:rPr lang="en-US" sz="1800">
                <a:solidFill>
                  <a:schemeClr val="dk1"/>
                </a:solidFill>
              </a:rPr>
              <a:t>parents and students and provide resources on data privacy, security and media literacy  </a:t>
            </a:r>
            <a:endParaRPr>
              <a:solidFill>
                <a:schemeClr val="dk1"/>
              </a:solidFill>
            </a:endParaRPr>
          </a:p>
          <a:p>
            <a:pPr marL="285750" lvl="0" indent="-285750" algn="l" rtl="0">
              <a:lnSpc>
                <a:spcPct val="115000"/>
              </a:lnSpc>
              <a:spcBef>
                <a:spcPts val="600"/>
              </a:spcBef>
              <a:spcAft>
                <a:spcPts val="0"/>
              </a:spcAft>
              <a:buClr>
                <a:schemeClr val="dk1"/>
              </a:buClr>
              <a:buSzPts val="1800"/>
              <a:buFont typeface="Proxima Nova"/>
              <a:buChar char="•"/>
            </a:pPr>
            <a:r>
              <a:rPr lang="en-US" sz="1800" b="1">
                <a:solidFill>
                  <a:schemeClr val="dk1"/>
                </a:solidFill>
              </a:rPr>
              <a:t>Audit </a:t>
            </a:r>
            <a:r>
              <a:rPr lang="en-US" sz="1800">
                <a:solidFill>
                  <a:schemeClr val="dk1"/>
                </a:solidFill>
              </a:rPr>
              <a:t>policy and procedure compliance</a:t>
            </a:r>
            <a:endParaRPr sz="1800">
              <a:solidFill>
                <a:schemeClr val="dk1"/>
              </a:solidFill>
            </a:endParaRPr>
          </a:p>
        </p:txBody>
      </p:sp>
      <p:pic>
        <p:nvPicPr>
          <p:cNvPr id="186" name="Google Shape;186;p21"/>
          <p:cNvPicPr preferRelativeResize="0"/>
          <p:nvPr/>
        </p:nvPicPr>
        <p:blipFill>
          <a:blip r:embed="rId3">
            <a:alphaModFix/>
          </a:blip>
          <a:stretch>
            <a:fillRect/>
          </a:stretch>
        </p:blipFill>
        <p:spPr>
          <a:xfrm>
            <a:off x="617425" y="4831457"/>
            <a:ext cx="563527" cy="168987"/>
          </a:xfrm>
          <a:prstGeom prst="rect">
            <a:avLst/>
          </a:prstGeom>
          <a:noFill/>
          <a:ln>
            <a:noFill/>
          </a:ln>
        </p:spPr>
      </p:pic>
      <p:sp>
        <p:nvSpPr>
          <p:cNvPr id="187" name="Google Shape;187;p21"/>
          <p:cNvSpPr txBox="1"/>
          <p:nvPr/>
        </p:nvSpPr>
        <p:spPr>
          <a:xfrm>
            <a:off x="7717525" y="4351775"/>
            <a:ext cx="1319400" cy="350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sz="1200" b="1">
                <a:solidFill>
                  <a:schemeClr val="dk1"/>
                </a:solidFill>
                <a:latin typeface="Proxima Nova"/>
                <a:ea typeface="Proxima Nova"/>
                <a:cs typeface="Proxima Nova"/>
                <a:sym typeface="Proxima Nova"/>
              </a:rPr>
              <a:t>[your logo here]</a:t>
            </a:r>
            <a:endParaRPr sz="1200" b="1"/>
          </a:p>
        </p:txBody>
      </p:sp>
      <p:sp>
        <p:nvSpPr>
          <p:cNvPr id="188" name="Google Shape;188;p21"/>
          <p:cNvSpPr txBox="1">
            <a:spLocks noGrp="1"/>
          </p:cNvSpPr>
          <p:nvPr>
            <p:ph type="title"/>
          </p:nvPr>
        </p:nvSpPr>
        <p:spPr>
          <a:xfrm>
            <a:off x="266622" y="453457"/>
            <a:ext cx="6670800" cy="8382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dk2"/>
              </a:buClr>
              <a:buSzPts val="3959"/>
              <a:buFont typeface="Helvetica Neue"/>
              <a:buNone/>
            </a:pPr>
            <a:r>
              <a:rPr lang="en-US" sz="3400" b="1">
                <a:solidFill>
                  <a:schemeClr val="dk2"/>
                </a:solidFill>
                <a:latin typeface="Helvetica Neue"/>
                <a:ea typeface="Helvetica Neue"/>
                <a:cs typeface="Helvetica Neue"/>
                <a:sym typeface="Helvetica Neue"/>
              </a:rPr>
              <a:t>What Does it Take?</a:t>
            </a:r>
            <a:endParaRPr sz="3400"/>
          </a:p>
        </p:txBody>
      </p:sp>
      <p:sp>
        <p:nvSpPr>
          <p:cNvPr id="189" name="Google Shape;189;p21"/>
          <p:cNvSpPr txBox="1"/>
          <p:nvPr/>
        </p:nvSpPr>
        <p:spPr>
          <a:xfrm>
            <a:off x="5708800" y="3982475"/>
            <a:ext cx="2350200" cy="3693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None/>
            </a:pPr>
            <a:r>
              <a:rPr lang="en-US" sz="1000" i="1" u="none" strike="noStrike" cap="none">
                <a:solidFill>
                  <a:srgbClr val="000000"/>
                </a:solidFill>
              </a:rPr>
              <a:t>Additional Resources:</a:t>
            </a:r>
            <a:endParaRPr sz="1000" i="1" u="sng" strike="noStrike" cap="none">
              <a:solidFill>
                <a:srgbClr val="000000"/>
              </a:solidFill>
              <a:hlinkClick r:id="rId4"/>
            </a:endParaRPr>
          </a:p>
          <a:p>
            <a:pPr marL="0" marR="0" lvl="0" indent="0" algn="r" rtl="0">
              <a:lnSpc>
                <a:spcPct val="100000"/>
              </a:lnSpc>
              <a:spcBef>
                <a:spcPts val="0"/>
              </a:spcBef>
              <a:spcAft>
                <a:spcPts val="0"/>
              </a:spcAft>
              <a:buNone/>
            </a:pPr>
            <a:r>
              <a:rPr lang="en-US" sz="1000" i="0" u="sng" strike="noStrike" cap="none">
                <a:solidFill>
                  <a:srgbClr val="0000FF"/>
                </a:solidFill>
                <a:hlinkClick r:id="rId4"/>
              </a:rPr>
              <a:t>10 Steps Every District Should Take</a:t>
            </a:r>
            <a:endParaRPr sz="1000">
              <a:solidFill>
                <a:srgbClr val="0000FF"/>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p:transition spd="slow">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935</Words>
  <Application>Microsoft Office PowerPoint</Application>
  <PresentationFormat>On-screen Show (16:9)</PresentationFormat>
  <Paragraphs>160</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Proxima Nova</vt:lpstr>
      <vt:lpstr>Calibri</vt:lpstr>
      <vt:lpstr>Helvetica Neue</vt:lpstr>
      <vt:lpstr>Arial</vt:lpstr>
      <vt:lpstr>Office Theme</vt:lpstr>
      <vt:lpstr>Privacy: Making the Case to Leadership</vt:lpstr>
      <vt:lpstr>Agenda</vt:lpstr>
      <vt:lpstr>What is Data Privacy?</vt:lpstr>
      <vt:lpstr>PowerPoint Presentation</vt:lpstr>
      <vt:lpstr>Why Does Student Data Privacy Matter?</vt:lpstr>
      <vt:lpstr>What Does it Take?</vt:lpstr>
      <vt:lpstr>What Does it Take?</vt:lpstr>
      <vt:lpstr>What Does it Take?</vt:lpstr>
      <vt:lpstr>What Does it Take?</vt:lpstr>
      <vt:lpstr>Where Should We Begin?</vt:lpstr>
      <vt:lpstr>Who Needs to be Involved?</vt:lpstr>
      <vt:lpstr>Critical Leadership Needs</vt:lpstr>
      <vt:lpstr>Critical Leadership Needs</vt:lpstr>
      <vt:lpstr>Critical Leadership Needs</vt:lpstr>
      <vt:lpstr>Easing Parent Concerns</vt:lpstr>
      <vt:lpstr>Easing Parent Concerns</vt:lpstr>
      <vt:lpstr>Reduce Risk and Build Trust</vt:lpstr>
      <vt:lpstr>Where We Begin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Privacy: Making the Case to Leadership</dc:title>
  <dc:creator>Jennifer DeWitt</dc:creator>
  <cp:lastModifiedBy>Brian Calvary</cp:lastModifiedBy>
  <cp:revision>1</cp:revision>
  <dcterms:modified xsi:type="dcterms:W3CDTF">2020-08-11T14:35:33Z</dcterms:modified>
</cp:coreProperties>
</file>