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2"/>
  </p:notesMasterIdLst>
  <p:sldIdLst>
    <p:sldId id="257" r:id="rId2"/>
    <p:sldId id="259" r:id="rId3"/>
    <p:sldId id="322" r:id="rId4"/>
    <p:sldId id="263" r:id="rId5"/>
    <p:sldId id="329" r:id="rId6"/>
    <p:sldId id="332" r:id="rId7"/>
    <p:sldId id="330" r:id="rId8"/>
    <p:sldId id="316" r:id="rId9"/>
    <p:sldId id="334" r:id="rId10"/>
    <p:sldId id="333" r:id="rId11"/>
    <p:sldId id="320" r:id="rId12"/>
    <p:sldId id="313" r:id="rId13"/>
    <p:sldId id="311" r:id="rId14"/>
    <p:sldId id="318" r:id="rId15"/>
    <p:sldId id="325" r:id="rId16"/>
    <p:sldId id="305" r:id="rId17"/>
    <p:sldId id="324" r:id="rId18"/>
    <p:sldId id="326" r:id="rId19"/>
    <p:sldId id="302" r:id="rId20"/>
    <p:sldId id="331" r:id="rId21"/>
    <p:sldId id="327" r:id="rId22"/>
    <p:sldId id="319" r:id="rId23"/>
    <p:sldId id="273" r:id="rId24"/>
    <p:sldId id="328" r:id="rId25"/>
    <p:sldId id="293" r:id="rId26"/>
    <p:sldId id="317" r:id="rId27"/>
    <p:sldId id="283" r:id="rId28"/>
    <p:sldId id="286" r:id="rId29"/>
    <p:sldId id="287" r:id="rId30"/>
    <p:sldId id="284" r:id="rId3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4253135-3621-8447-BCEA-379F38D4F1E5}">
          <p14:sldIdLst>
            <p14:sldId id="257"/>
            <p14:sldId id="259"/>
          </p14:sldIdLst>
        </p14:section>
        <p14:section name="Statistics" id="{92E78C7D-DB84-5C41-AFBB-AD326BF0DD84}">
          <p14:sldIdLst>
            <p14:sldId id="322"/>
            <p14:sldId id="263"/>
            <p14:sldId id="329"/>
            <p14:sldId id="332"/>
            <p14:sldId id="330"/>
          </p14:sldIdLst>
        </p14:section>
        <p14:section name="Graphics" id="{F382EBEB-AADF-0B4E-8999-217801708FB8}">
          <p14:sldIdLst>
            <p14:sldId id="316"/>
            <p14:sldId id="334"/>
            <p14:sldId id="333"/>
            <p14:sldId id="320"/>
            <p14:sldId id="313"/>
            <p14:sldId id="311"/>
          </p14:sldIdLst>
        </p14:section>
        <p14:section name="Quotes" id="{58B27074-8DBF-3043-8ED7-CB582AB1194A}">
          <p14:sldIdLst>
            <p14:sldId id="318"/>
            <p14:sldId id="325"/>
            <p14:sldId id="305"/>
            <p14:sldId id="324"/>
            <p14:sldId id="326"/>
            <p14:sldId id="302"/>
            <p14:sldId id="331"/>
            <p14:sldId id="327"/>
          </p14:sldIdLst>
        </p14:section>
        <p14:section name="Costs" id="{8CC0CE46-BC31-1443-9021-2CAF847D7382}">
          <p14:sldIdLst>
            <p14:sldId id="319"/>
            <p14:sldId id="273"/>
            <p14:sldId id="328"/>
            <p14:sldId id="293"/>
          </p14:sldIdLst>
        </p14:section>
        <p14:section name="Project Unicorn" id="{7DCD6411-6A3B-9647-AC3D-58FB2EFDC75D}">
          <p14:sldIdLst>
            <p14:sldId id="317"/>
            <p14:sldId id="283"/>
            <p14:sldId id="286"/>
            <p14:sldId id="287"/>
            <p14:sldId id="284"/>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7AC9"/>
    <a:srgbClr val="008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235" autoAdjust="0"/>
  </p:normalViewPr>
  <p:slideViewPr>
    <p:cSldViewPr snapToGrid="0" snapToObjects="1">
      <p:cViewPr varScale="1">
        <p:scale>
          <a:sx n="91" d="100"/>
          <a:sy n="91" d="100"/>
        </p:scale>
        <p:origin x="1212" y="84"/>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3E63FE-D574-8044-98B1-8882FD538B0B}" type="datetimeFigureOut">
              <a:rPr lang="en-US" smtClean="0"/>
              <a:t>9/30/2019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10B57D-E2D4-5240-B813-C03991F26533}" type="slidenum">
              <a:rPr lang="en-US" smtClean="0"/>
              <a:t>‹#›</a:t>
            </a:fld>
            <a:endParaRPr lang="en-US"/>
          </a:p>
        </p:txBody>
      </p:sp>
    </p:spTree>
    <p:extLst>
      <p:ext uri="{BB962C8B-B14F-4D97-AF65-F5344CB8AC3E}">
        <p14:creationId xmlns:p14="http://schemas.microsoft.com/office/powerpoint/2010/main" val="379919222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10B57D-E2D4-5240-B813-C03991F26533}" type="slidenum">
              <a:rPr lang="en-US" smtClean="0"/>
              <a:t>1</a:t>
            </a:fld>
            <a:endParaRPr lang="en-US"/>
          </a:p>
        </p:txBody>
      </p:sp>
    </p:spTree>
    <p:extLst>
      <p:ext uri="{BB962C8B-B14F-4D97-AF65-F5344CB8AC3E}">
        <p14:creationId xmlns:p14="http://schemas.microsoft.com/office/powerpoint/2010/main" val="2643160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4dd2ff93ee_2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9" name="Google Shape;299;g4dd2ff93ee_2_1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lang="en-US" sz="1050" dirty="0" smtClean="0"/>
          </a:p>
        </p:txBody>
      </p:sp>
      <p:sp>
        <p:nvSpPr>
          <p:cNvPr id="300" name="Google Shape;300;g4dd2ff93ee_2_122: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11</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53760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4dd2ff93ee_2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9" name="Google Shape;299;g4dd2ff93ee_2_1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lang="en-US" sz="1050" dirty="0" smtClean="0"/>
          </a:p>
        </p:txBody>
      </p:sp>
      <p:sp>
        <p:nvSpPr>
          <p:cNvPr id="300" name="Google Shape;300;g4dd2ff93ee_2_122: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12</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3665039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6E8913A-825E-7F40-80EB-F53D975331C8}" type="slidenum">
              <a:rPr lang="en-US" smtClean="0"/>
              <a:t>13</a:t>
            </a:fld>
            <a:endParaRPr lang="en-US"/>
          </a:p>
        </p:txBody>
      </p:sp>
    </p:spTree>
    <p:extLst>
      <p:ext uri="{BB962C8B-B14F-4D97-AF65-F5344CB8AC3E}">
        <p14:creationId xmlns:p14="http://schemas.microsoft.com/office/powerpoint/2010/main" val="2610299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g4dd2ff93ee_2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0" name="Google Shape;380;g4dd2ff93ee_2_19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Tx/>
              <a:buSzPts val="1100"/>
              <a:buFontTx/>
              <a:buNone/>
              <a:tabLst/>
              <a:defRPr/>
            </a:pPr>
            <a:endParaRPr lang="en-US" baseline="0" dirty="0" smtClean="0"/>
          </a:p>
        </p:txBody>
      </p:sp>
      <p:sp>
        <p:nvSpPr>
          <p:cNvPr id="381" name="Google Shape;381;g4dd2ff93ee_2_190: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15</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1065035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g4dd2ff93ee_2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0" name="Google Shape;380;g4dd2ff93ee_2_19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Tx/>
              <a:buSzPts val="1100"/>
              <a:buFontTx/>
              <a:buNone/>
              <a:tabLst/>
              <a:defRPr/>
            </a:pPr>
            <a:endParaRPr lang="en-US" baseline="0" dirty="0" smtClean="0"/>
          </a:p>
        </p:txBody>
      </p:sp>
      <p:sp>
        <p:nvSpPr>
          <p:cNvPr id="381" name="Google Shape;381;g4dd2ff93ee_2_190: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16</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4138488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g4dd2ff93ee_2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0" name="Google Shape;380;g4dd2ff93ee_2_19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Tx/>
              <a:buSzPts val="1100"/>
              <a:buFontTx/>
              <a:buNone/>
              <a:tabLst/>
              <a:defRPr/>
            </a:pPr>
            <a:endParaRPr lang="en-US" baseline="0" dirty="0" smtClean="0"/>
          </a:p>
        </p:txBody>
      </p:sp>
      <p:sp>
        <p:nvSpPr>
          <p:cNvPr id="381" name="Google Shape;381;g4dd2ff93ee_2_190: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17</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5709171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g4dd2ff93ee_2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0" name="Google Shape;380;g4dd2ff93ee_2_19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Tx/>
              <a:buSzPts val="1100"/>
              <a:buFontTx/>
              <a:buNone/>
              <a:tabLst/>
              <a:defRPr/>
            </a:pPr>
            <a:endParaRPr lang="en-US" baseline="0" dirty="0" smtClean="0"/>
          </a:p>
        </p:txBody>
      </p:sp>
      <p:sp>
        <p:nvSpPr>
          <p:cNvPr id="381" name="Google Shape;381;g4dd2ff93ee_2_190: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18</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9563201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g4dd2ff93ee_2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0" name="Google Shape;380;g4dd2ff93ee_2_19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71450" indent="-171450">
              <a:lnSpc>
                <a:spcPct val="150000"/>
              </a:lnSpc>
              <a:buFont typeface="Arial" panose="020B0604020202020204" pitchFamily="34" charset="0"/>
              <a:buChar char="•"/>
            </a:pPr>
            <a:r>
              <a:rPr lang="en-US" b="1" i="1" dirty="0" smtClean="0">
                <a:solidFill>
                  <a:srgbClr val="197AC9"/>
                </a:solidFill>
              </a:rPr>
              <a:t>This is only achievable when the curriculum content, assessments, and the wide array of reading and learning platforms all conform to the same interoperable standards.</a:t>
            </a:r>
            <a:endParaRPr lang="en-US" sz="1050" b="1" i="1" dirty="0" smtClean="0">
              <a:solidFill>
                <a:srgbClr val="197AC9"/>
              </a:solidFill>
              <a:highlight>
                <a:srgbClr val="FFFFFF"/>
              </a:highlight>
            </a:endParaRPr>
          </a:p>
          <a:p>
            <a:pPr marL="0" lvl="0" indent="0" algn="l" rtl="0">
              <a:lnSpc>
                <a:spcPct val="100000"/>
              </a:lnSpc>
              <a:spcBef>
                <a:spcPts val="0"/>
              </a:spcBef>
              <a:spcAft>
                <a:spcPts val="0"/>
              </a:spcAft>
              <a:buSzPts val="1100"/>
              <a:buNone/>
            </a:pPr>
            <a:endParaRPr lang="en-US" baseline="0" dirty="0" smtClean="0"/>
          </a:p>
        </p:txBody>
      </p:sp>
      <p:sp>
        <p:nvSpPr>
          <p:cNvPr id="381" name="Google Shape;381;g4dd2ff93ee_2_190: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19</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8957326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g4dd2ff93ee_2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0" name="Google Shape;380;g4dd2ff93ee_2_19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lang="en-US" baseline="0" dirty="0" smtClean="0"/>
          </a:p>
        </p:txBody>
      </p:sp>
      <p:sp>
        <p:nvSpPr>
          <p:cNvPr id="381" name="Google Shape;381;g4dd2ff93ee_2_190: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20</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2926071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g4dd2ff93ee_2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0" name="Google Shape;380;g4dd2ff93ee_2_19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Tx/>
              <a:buSzPts val="1100"/>
              <a:buFontTx/>
              <a:buNone/>
              <a:tabLst/>
              <a:defRPr/>
            </a:pPr>
            <a:endParaRPr lang="en-US" baseline="0" dirty="0" smtClean="0"/>
          </a:p>
        </p:txBody>
      </p:sp>
      <p:sp>
        <p:nvSpPr>
          <p:cNvPr id="381" name="Google Shape;381;g4dd2ff93ee_2_190: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21</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4200351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4dd2ff93ee_2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g4dd2ff93ee_2_9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70" name="Google Shape;270;g4dd2ff93ee_2_94:notes"/>
          <p:cNvSpPr txBox="1">
            <a:spLocks noGrp="1"/>
          </p:cNvSpPr>
          <p:nvPr>
            <p:ph type="sldNum" idx="12"/>
          </p:nvPr>
        </p:nvSpPr>
        <p:spPr>
          <a:xfrm>
            <a:off x="3970938" y="8829967"/>
            <a:ext cx="3037840" cy="46482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2</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51304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all have the tactic knowledge that lack of interoperability costs districts money and time</a:t>
            </a:r>
            <a:r>
              <a:rPr lang="mr-IN" baseline="0" dirty="0" smtClean="0"/>
              <a:t>…</a:t>
            </a:r>
            <a:r>
              <a:rPr lang="en-US" baseline="0" dirty="0" smtClean="0"/>
              <a:t>which translate to money. </a:t>
            </a:r>
          </a:p>
          <a:p>
            <a:endParaRPr lang="en-US" baseline="0" dirty="0" smtClean="0"/>
          </a:p>
          <a:p>
            <a:endParaRPr lang="en-US" baseline="0" dirty="0" smtClean="0"/>
          </a:p>
          <a:p>
            <a:r>
              <a:rPr lang="en-US" dirty="0" smtClean="0"/>
              <a:t>School</a:t>
            </a:r>
            <a:r>
              <a:rPr lang="en-US" baseline="0" dirty="0" smtClean="0"/>
              <a:t> district bear the financial burden of systems that don’t seamlessly connect and share data.</a:t>
            </a:r>
          </a:p>
          <a:p>
            <a:endParaRPr lang="en-US" dirty="0"/>
          </a:p>
        </p:txBody>
      </p:sp>
      <p:sp>
        <p:nvSpPr>
          <p:cNvPr id="4" name="Slide Number Placeholder 3"/>
          <p:cNvSpPr>
            <a:spLocks noGrp="1"/>
          </p:cNvSpPr>
          <p:nvPr>
            <p:ph type="sldNum" sz="quarter" idx="10"/>
          </p:nvPr>
        </p:nvSpPr>
        <p:spPr/>
        <p:txBody>
          <a:bodyPr/>
          <a:lstStyle/>
          <a:p>
            <a:fld id="{C6E8913A-825E-7F40-80EB-F53D975331C8}" type="slidenum">
              <a:rPr lang="en-US" smtClean="0"/>
              <a:t>23</a:t>
            </a:fld>
            <a:endParaRPr lang="en-US"/>
          </a:p>
        </p:txBody>
      </p:sp>
    </p:spTree>
    <p:extLst>
      <p:ext uri="{BB962C8B-B14F-4D97-AF65-F5344CB8AC3E}">
        <p14:creationId xmlns:p14="http://schemas.microsoft.com/office/powerpoint/2010/main" val="19191979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E8913A-825E-7F40-80EB-F53D975331C8}" type="slidenum">
              <a:rPr lang="en-US" smtClean="0"/>
              <a:t>24</a:t>
            </a:fld>
            <a:endParaRPr lang="en-US"/>
          </a:p>
        </p:txBody>
      </p:sp>
    </p:spTree>
    <p:extLst>
      <p:ext uri="{BB962C8B-B14F-4D97-AF65-F5344CB8AC3E}">
        <p14:creationId xmlns:p14="http://schemas.microsoft.com/office/powerpoint/2010/main" val="19191979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Michigan took a close look at those costs via a comprehensive statewide study on interoperability. They did the math on what the LACK of interoperability is costing the state in terms of</a:t>
            </a:r>
            <a:r>
              <a:rPr lang="en-US" sz="1200" kern="1200" dirty="0" smtClean="0">
                <a:solidFill>
                  <a:schemeClr val="tx1"/>
                </a:solidFill>
                <a:effectLst/>
                <a:latin typeface="+mn-lt"/>
                <a:ea typeface="+mn-ea"/>
                <a:cs typeface="+mn-cs"/>
              </a:rPr>
              <a:t> required personnel effort and technology data management solutions.</a:t>
            </a:r>
          </a:p>
          <a:p>
            <a:r>
              <a:rPr lang="en-US" baseline="0" dirty="0" smtClean="0"/>
              <a:t>in the study they found </a:t>
            </a:r>
            <a:r>
              <a:rPr lang="mr-IN" baseline="0" dirty="0" smtClean="0"/>
              <a:t>…</a:t>
            </a:r>
            <a:endParaRPr lang="en-US" baseline="0" dirty="0" smtClean="0"/>
          </a:p>
          <a:p>
            <a:endParaRPr lang="en-US" baseline="0" dirty="0" smtClean="0"/>
          </a:p>
          <a:p>
            <a:endParaRPr lang="en-US" baseline="0" dirty="0" smtClean="0"/>
          </a:p>
          <a:p>
            <a:r>
              <a:rPr lang="en-US" baseline="0" dirty="0" smtClean="0"/>
              <a:t>$61 million dollars PER year were being spent on data </a:t>
            </a:r>
            <a:r>
              <a:rPr lang="en-US" baseline="0" dirty="0" err="1" smtClean="0"/>
              <a:t>qualyt</a:t>
            </a:r>
            <a:r>
              <a:rPr lang="en-US" baseline="0" dirty="0" smtClean="0"/>
              <a:t> , data completeness and other data management tasks</a:t>
            </a:r>
          </a:p>
          <a:p>
            <a:endParaRPr lang="en-US" baseline="0" dirty="0" smtClean="0"/>
          </a:p>
          <a:p>
            <a:r>
              <a:rPr lang="en-US" baseline="0" dirty="0" smtClean="0"/>
              <a:t>$64 million dollars PER year were being spent on system connections</a:t>
            </a:r>
          </a:p>
          <a:p>
            <a:endParaRPr lang="en-US" baseline="0" dirty="0" smtClean="0"/>
          </a:p>
          <a:p>
            <a:r>
              <a:rPr lang="en-US" baseline="0" dirty="0" smtClean="0"/>
              <a:t>$38 million dollars PER year were being spent on compliance data submissions</a:t>
            </a:r>
          </a:p>
          <a:p>
            <a:endParaRPr lang="en-US" baseline="0" dirty="0" smtClean="0"/>
          </a:p>
          <a:p>
            <a:r>
              <a:rPr lang="en-US" baseline="0" dirty="0" smtClean="0"/>
              <a:t>In total, this represents district expenditures of upward of $163 million PER year.</a:t>
            </a:r>
          </a:p>
          <a:p>
            <a:endParaRPr lang="en-US" baseline="0" dirty="0" smtClean="0"/>
          </a:p>
          <a:p>
            <a:r>
              <a:rPr lang="en-US" dirty="0" smtClean="0"/>
              <a:t>CoSN was not involved in this</a:t>
            </a:r>
            <a:r>
              <a:rPr lang="en-US" baseline="0" dirty="0" smtClean="0"/>
              <a:t> study</a:t>
            </a:r>
            <a:r>
              <a:rPr lang="mr-IN" baseline="0" dirty="0" smtClean="0"/>
              <a:t>…</a:t>
            </a:r>
            <a:r>
              <a:rPr lang="en-US" baseline="0" dirty="0" smtClean="0"/>
              <a:t>I just happen to attend a SETDA webinar when results were presented. .And it was the inspiration to create a tool that would help districts at least start to ballpark costs due to the lack of interoperability</a:t>
            </a:r>
            <a:r>
              <a:rPr lang="mr-IN" baseline="0" dirty="0" smtClean="0"/>
              <a:t>…</a:t>
            </a:r>
            <a:r>
              <a:rPr lang="en-US" baseline="0" dirty="0" smtClean="0"/>
              <a:t>either for existing systems or as they vet  new systems that need to be integrated.</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6E8913A-825E-7F40-80EB-F53D975331C8}" type="slidenum">
              <a:rPr lang="en-US" smtClean="0"/>
              <a:t>25</a:t>
            </a:fld>
            <a:endParaRPr lang="en-US"/>
          </a:p>
        </p:txBody>
      </p:sp>
    </p:spTree>
    <p:extLst>
      <p:ext uri="{BB962C8B-B14F-4D97-AF65-F5344CB8AC3E}">
        <p14:creationId xmlns:p14="http://schemas.microsoft.com/office/powerpoint/2010/main" val="19191979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Project</a:t>
            </a:r>
            <a:r>
              <a:rPr lang="en-US" baseline="0" dirty="0" smtClean="0"/>
              <a:t> Unicorn is an initiative to improve data interoperability within K-12 Education. It’s an alliance of many organizations in the K12 sector and CoSN is a member of the steering committee.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C6E8913A-825E-7F40-80EB-F53D975331C8}" type="slidenum">
              <a:rPr lang="en-US" smtClean="0"/>
              <a:t>27</a:t>
            </a:fld>
            <a:endParaRPr lang="en-US"/>
          </a:p>
        </p:txBody>
      </p:sp>
    </p:spTree>
    <p:extLst>
      <p:ext uri="{BB962C8B-B14F-4D97-AF65-F5344CB8AC3E}">
        <p14:creationId xmlns:p14="http://schemas.microsoft.com/office/powerpoint/2010/main" val="30789998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Project</a:t>
            </a:r>
            <a:r>
              <a:rPr lang="en-US" baseline="0" dirty="0" smtClean="0"/>
              <a:t> unicorn launched with a district pledge. </a:t>
            </a:r>
          </a:p>
          <a:p>
            <a:endParaRPr lang="en-US" baseline="0" dirty="0" smtClean="0"/>
          </a:p>
          <a:p>
            <a:r>
              <a:rPr lang="en-US" baseline="0" dirty="0" smtClean="0"/>
              <a:t>The intent to signal a district’s commitment to improve both the security and impact of student data.</a:t>
            </a:r>
          </a:p>
          <a:p>
            <a:endParaRPr lang="en-US" baseline="0" dirty="0" smtClean="0"/>
          </a:p>
          <a:p>
            <a:r>
              <a:rPr lang="en-US" baseline="0" dirty="0" smtClean="0"/>
              <a:t>They have since added a pledge specific to vendors to do the same.</a:t>
            </a:r>
            <a:endParaRPr lang="en-US" dirty="0"/>
          </a:p>
        </p:txBody>
      </p:sp>
      <p:sp>
        <p:nvSpPr>
          <p:cNvPr id="4" name="Slide Number Placeholder 3"/>
          <p:cNvSpPr>
            <a:spLocks noGrp="1"/>
          </p:cNvSpPr>
          <p:nvPr>
            <p:ph type="sldNum" sz="quarter" idx="10"/>
          </p:nvPr>
        </p:nvSpPr>
        <p:spPr/>
        <p:txBody>
          <a:bodyPr/>
          <a:lstStyle/>
          <a:p>
            <a:fld id="{EF10B57D-E2D4-5240-B813-C03991F26533}" type="slidenum">
              <a:rPr lang="en-US" smtClean="0"/>
              <a:t>28</a:t>
            </a:fld>
            <a:endParaRPr lang="en-US"/>
          </a:p>
        </p:txBody>
      </p:sp>
    </p:spTree>
    <p:extLst>
      <p:ext uri="{BB962C8B-B14F-4D97-AF65-F5344CB8AC3E}">
        <p14:creationId xmlns:p14="http://schemas.microsoft.com/office/powerpoint/2010/main" val="19873493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There 5 key tenants included in the district pledge:</a:t>
            </a:r>
          </a:p>
          <a:p>
            <a:pPr marL="914400" lvl="1" indent="-457200">
              <a:lnSpc>
                <a:spcPct val="200000"/>
              </a:lnSpc>
              <a:buClr>
                <a:schemeClr val="accent1"/>
              </a:buClr>
              <a:buAutoNum type="arabicPeriod"/>
            </a:pPr>
            <a:r>
              <a:rPr lang="en-US" sz="1200" b="1" i="1" kern="1200" dirty="0" smtClean="0">
                <a:solidFill>
                  <a:srgbClr val="197AC9"/>
                </a:solidFill>
                <a:latin typeface="+mn-lt"/>
                <a:ea typeface="+mn-ea"/>
                <a:cs typeface="+mn-cs"/>
              </a:rPr>
              <a:t>Provide digital learning environments for teachers, students, and families</a:t>
            </a:r>
          </a:p>
          <a:p>
            <a:pPr marL="914400" lvl="1" indent="-457200">
              <a:lnSpc>
                <a:spcPct val="200000"/>
              </a:lnSpc>
              <a:buClr>
                <a:schemeClr val="accent1"/>
              </a:buClr>
              <a:buAutoNum type="arabicPeriod"/>
            </a:pPr>
            <a:r>
              <a:rPr lang="en-US" sz="1200" b="1" i="1" kern="1200" dirty="0" smtClean="0">
                <a:solidFill>
                  <a:srgbClr val="197AC9"/>
                </a:solidFill>
                <a:latin typeface="+mn-lt"/>
                <a:ea typeface="+mn-ea"/>
                <a:cs typeface="+mn-cs"/>
              </a:rPr>
              <a:t>Educate our communities about data privacy</a:t>
            </a:r>
          </a:p>
          <a:p>
            <a:pPr marL="914400" lvl="1" indent="-457200">
              <a:lnSpc>
                <a:spcPct val="200000"/>
              </a:lnSpc>
              <a:buClr>
                <a:schemeClr val="accent1"/>
              </a:buClr>
              <a:buAutoNum type="arabicPeriod"/>
            </a:pPr>
            <a:r>
              <a:rPr lang="en-US" sz="1200" b="1" i="1" kern="1200" dirty="0" smtClean="0">
                <a:solidFill>
                  <a:srgbClr val="197AC9"/>
                </a:solidFill>
                <a:latin typeface="+mn-lt"/>
                <a:ea typeface="+mn-ea"/>
                <a:cs typeface="+mn-cs"/>
              </a:rPr>
              <a:t>Advocate for data interoperability</a:t>
            </a:r>
          </a:p>
          <a:p>
            <a:pPr marL="914400" lvl="1" indent="-457200">
              <a:lnSpc>
                <a:spcPct val="200000"/>
              </a:lnSpc>
              <a:buClr>
                <a:schemeClr val="accent1"/>
              </a:buClr>
              <a:buAutoNum type="arabicPeriod"/>
            </a:pPr>
            <a:r>
              <a:rPr lang="en-US" sz="1200" b="1" i="1" kern="1200" dirty="0" smtClean="0">
                <a:solidFill>
                  <a:srgbClr val="197AC9"/>
                </a:solidFill>
                <a:latin typeface="+mn-lt"/>
                <a:ea typeface="+mn-ea"/>
                <a:cs typeface="+mn-cs"/>
              </a:rPr>
              <a:t>Adopt and integrate data interoperability standards for our technology use</a:t>
            </a:r>
          </a:p>
          <a:p>
            <a:pPr marL="914400" lvl="1" indent="-457200">
              <a:lnSpc>
                <a:spcPct val="200000"/>
              </a:lnSpc>
              <a:buClr>
                <a:schemeClr val="accent1"/>
              </a:buClr>
              <a:buAutoNum type="arabicPeriod"/>
            </a:pPr>
            <a:r>
              <a:rPr lang="en-US" sz="1200" b="1" i="1" kern="1200" dirty="0" smtClean="0">
                <a:solidFill>
                  <a:srgbClr val="197AC9"/>
                </a:solidFill>
                <a:latin typeface="+mn-lt"/>
                <a:ea typeface="+mn-ea"/>
                <a:cs typeface="+mn-cs"/>
              </a:rPr>
              <a:t>Provide access to quality digital infrastructure</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CoSN encourages  members and all districts to demonstrate their commitment to providing secure access to student data and improving the educational impact by signing the Project Unicorn pledge. </a:t>
            </a:r>
            <a:endParaRPr lang="en-US" dirty="0" smtClean="0"/>
          </a:p>
          <a:p>
            <a:endParaRPr lang="en-US" dirty="0"/>
          </a:p>
        </p:txBody>
      </p:sp>
      <p:sp>
        <p:nvSpPr>
          <p:cNvPr id="4" name="Slide Number Placeholder 3"/>
          <p:cNvSpPr>
            <a:spLocks noGrp="1"/>
          </p:cNvSpPr>
          <p:nvPr>
            <p:ph type="sldNum" sz="quarter" idx="10"/>
          </p:nvPr>
        </p:nvSpPr>
        <p:spPr/>
        <p:txBody>
          <a:bodyPr/>
          <a:lstStyle/>
          <a:p>
            <a:fld id="{EF10B57D-E2D4-5240-B813-C03991F26533}" type="slidenum">
              <a:rPr lang="en-US" smtClean="0"/>
              <a:t>29</a:t>
            </a:fld>
            <a:endParaRPr lang="en-US"/>
          </a:p>
        </p:txBody>
      </p:sp>
    </p:spTree>
    <p:extLst>
      <p:ext uri="{BB962C8B-B14F-4D97-AF65-F5344CB8AC3E}">
        <p14:creationId xmlns:p14="http://schemas.microsoft.com/office/powerpoint/2010/main" val="16941375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the direct link to the district</a:t>
            </a:r>
            <a:r>
              <a:rPr lang="en-US" baseline="0" dirty="0" smtClean="0"/>
              <a:t> pledge </a:t>
            </a:r>
            <a:endParaRPr lang="en-US" dirty="0"/>
          </a:p>
        </p:txBody>
      </p:sp>
      <p:sp>
        <p:nvSpPr>
          <p:cNvPr id="4" name="Slide Number Placeholder 3"/>
          <p:cNvSpPr>
            <a:spLocks noGrp="1"/>
          </p:cNvSpPr>
          <p:nvPr>
            <p:ph type="sldNum" sz="quarter" idx="10"/>
          </p:nvPr>
        </p:nvSpPr>
        <p:spPr/>
        <p:txBody>
          <a:bodyPr/>
          <a:lstStyle/>
          <a:p>
            <a:fld id="{C6E8913A-825E-7F40-80EB-F53D975331C8}" type="slidenum">
              <a:rPr lang="en-US" smtClean="0"/>
              <a:t>30</a:t>
            </a:fld>
            <a:endParaRPr lang="en-US"/>
          </a:p>
        </p:txBody>
      </p:sp>
    </p:spTree>
    <p:extLst>
      <p:ext uri="{BB962C8B-B14F-4D97-AF65-F5344CB8AC3E}">
        <p14:creationId xmlns:p14="http://schemas.microsoft.com/office/powerpoint/2010/main" val="2503778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10B57D-E2D4-5240-B813-C03991F26533}" type="slidenum">
              <a:rPr lang="en-US" smtClean="0"/>
              <a:t>3</a:t>
            </a:fld>
            <a:endParaRPr lang="en-US"/>
          </a:p>
        </p:txBody>
      </p:sp>
    </p:spTree>
    <p:extLst>
      <p:ext uri="{BB962C8B-B14F-4D97-AF65-F5344CB8AC3E}">
        <p14:creationId xmlns:p14="http://schemas.microsoft.com/office/powerpoint/2010/main" val="1430432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g4dd2ff93ee_2_1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5" name="Google Shape;325;g4dd2ff93ee_2_1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smtClean="0"/>
              <a:t>In</a:t>
            </a:r>
            <a:r>
              <a:rPr lang="en-US" baseline="0" dirty="0" smtClean="0"/>
              <a:t> the recent CoSN infrastructure survey the overwhelming majority of districts said improved data interoperability would help them a myriad of challenges</a:t>
            </a:r>
          </a:p>
          <a:p>
            <a:pPr marL="0" lvl="0" indent="0" algn="l" rtl="0">
              <a:lnSpc>
                <a:spcPct val="100000"/>
              </a:lnSpc>
              <a:spcBef>
                <a:spcPts val="0"/>
              </a:spcBef>
              <a:spcAft>
                <a:spcPts val="0"/>
              </a:spcAft>
              <a:buSzPts val="1100"/>
              <a:buNone/>
            </a:pPr>
            <a:endParaRPr lang="en-US" baseline="0" dirty="0" smtClean="0"/>
          </a:p>
          <a:p>
            <a:pPr marL="0" lvl="0" indent="0" algn="l" rtl="0">
              <a:lnSpc>
                <a:spcPct val="100000"/>
              </a:lnSpc>
              <a:spcBef>
                <a:spcPts val="0"/>
              </a:spcBef>
              <a:spcAft>
                <a:spcPts val="0"/>
              </a:spcAft>
              <a:buSzPts val="1100"/>
              <a:buNone/>
            </a:pPr>
            <a:r>
              <a:rPr lang="en-US" baseline="0" dirty="0" smtClean="0"/>
              <a:t>Topping the list  with 97% are—Making State &amp; Federal reporting more efficient  AND Building better district level dashboards</a:t>
            </a:r>
          </a:p>
          <a:p>
            <a:pPr marL="0" lvl="0" indent="0" algn="l" rtl="0">
              <a:lnSpc>
                <a:spcPct val="100000"/>
              </a:lnSpc>
              <a:spcBef>
                <a:spcPts val="0"/>
              </a:spcBef>
              <a:spcAft>
                <a:spcPts val="0"/>
              </a:spcAft>
              <a:buSzPts val="1100"/>
              <a:buNone/>
            </a:pPr>
            <a:endParaRPr lang="en-US" baseline="0" dirty="0" smtClean="0"/>
          </a:p>
          <a:p>
            <a:pPr marL="0" lvl="0" indent="0" algn="l" rtl="0">
              <a:lnSpc>
                <a:spcPct val="100000"/>
              </a:lnSpc>
              <a:spcBef>
                <a:spcPts val="0"/>
              </a:spcBef>
              <a:spcAft>
                <a:spcPts val="0"/>
              </a:spcAft>
              <a:buSzPts val="1100"/>
              <a:buNone/>
            </a:pPr>
            <a:r>
              <a:rPr lang="en-US" baseline="0" dirty="0" smtClean="0"/>
              <a:t>Also on the list are</a:t>
            </a:r>
            <a:r>
              <a:rPr lang="mr-IN" baseline="0" dirty="0" smtClean="0"/>
              <a:t>…</a:t>
            </a:r>
            <a:r>
              <a:rPr lang="en-US" baseline="0" dirty="0" smtClean="0"/>
              <a:t> accessing Digital Content (95%) </a:t>
            </a:r>
          </a:p>
          <a:p>
            <a:pPr marL="0" lvl="0" indent="0" algn="l" rtl="0">
              <a:lnSpc>
                <a:spcPct val="100000"/>
              </a:lnSpc>
              <a:spcBef>
                <a:spcPts val="0"/>
              </a:spcBef>
              <a:spcAft>
                <a:spcPts val="0"/>
              </a:spcAft>
              <a:buSzPts val="1100"/>
              <a:buNone/>
            </a:pPr>
            <a:r>
              <a:rPr lang="en-US" baseline="0" dirty="0" smtClean="0"/>
              <a:t>Scheduling/Rostering (94%)</a:t>
            </a:r>
          </a:p>
          <a:p>
            <a:pPr marL="0" lvl="0" indent="0" algn="l" rtl="0">
              <a:lnSpc>
                <a:spcPct val="100000"/>
              </a:lnSpc>
              <a:spcBef>
                <a:spcPts val="0"/>
              </a:spcBef>
              <a:spcAft>
                <a:spcPts val="0"/>
              </a:spcAft>
              <a:buSzPts val="1100"/>
              <a:buNone/>
            </a:pPr>
            <a:r>
              <a:rPr lang="en-US" baseline="0" dirty="0" smtClean="0"/>
              <a:t>Better understanding of the student learning process (91%)</a:t>
            </a:r>
          </a:p>
          <a:p>
            <a:pPr marL="0" lvl="0" indent="0" algn="l" rtl="0">
              <a:lnSpc>
                <a:spcPct val="100000"/>
              </a:lnSpc>
              <a:spcBef>
                <a:spcPts val="0"/>
              </a:spcBef>
              <a:spcAft>
                <a:spcPts val="0"/>
              </a:spcAft>
              <a:buSzPts val="1100"/>
              <a:buNone/>
            </a:pPr>
            <a:r>
              <a:rPr lang="en-US" baseline="0" dirty="0" smtClean="0"/>
              <a:t>and</a:t>
            </a:r>
          </a:p>
          <a:p>
            <a:pPr marL="0" lvl="0" indent="0" algn="l" rtl="0">
              <a:lnSpc>
                <a:spcPct val="100000"/>
              </a:lnSpc>
              <a:spcBef>
                <a:spcPts val="0"/>
              </a:spcBef>
              <a:spcAft>
                <a:spcPts val="0"/>
              </a:spcAft>
              <a:buSzPts val="1100"/>
              <a:buNone/>
            </a:pPr>
            <a:r>
              <a:rPr lang="en-US" baseline="0" dirty="0" smtClean="0"/>
              <a:t>Saving money (89%)</a:t>
            </a:r>
          </a:p>
          <a:p>
            <a:pPr marL="0" lvl="0" indent="0" algn="l" rtl="0">
              <a:lnSpc>
                <a:spcPct val="100000"/>
              </a:lnSpc>
              <a:spcBef>
                <a:spcPts val="0"/>
              </a:spcBef>
              <a:spcAft>
                <a:spcPts val="0"/>
              </a:spcAft>
              <a:buSzPts val="1100"/>
              <a:buNone/>
            </a:pPr>
            <a:endParaRPr lang="en-US" baseline="0" dirty="0" smtClean="0"/>
          </a:p>
          <a:p>
            <a:pPr marL="0" lvl="0" indent="0" algn="l" rtl="0">
              <a:lnSpc>
                <a:spcPct val="100000"/>
              </a:lnSpc>
              <a:spcBef>
                <a:spcPts val="0"/>
              </a:spcBef>
              <a:spcAft>
                <a:spcPts val="0"/>
              </a:spcAft>
              <a:buSzPts val="1100"/>
              <a:buNone/>
            </a:pPr>
            <a:r>
              <a:rPr lang="en-US" baseline="0" dirty="0" smtClean="0"/>
              <a:t>For the full list see the CoSN 2018-2019 Infrastructure Survey Report </a:t>
            </a:r>
          </a:p>
          <a:p>
            <a:pPr marL="0" lvl="0" indent="0" algn="l" rtl="0">
              <a:lnSpc>
                <a:spcPct val="100000"/>
              </a:lnSpc>
              <a:spcBef>
                <a:spcPts val="0"/>
              </a:spcBef>
              <a:spcAft>
                <a:spcPts val="0"/>
              </a:spcAft>
              <a:buSzPts val="1100"/>
              <a:buNone/>
            </a:pPr>
            <a:endParaRPr lang="en-US" baseline="0" dirty="0" smtClean="0"/>
          </a:p>
          <a:p>
            <a:pPr marL="0" lvl="0" indent="0" algn="l" rtl="0">
              <a:lnSpc>
                <a:spcPct val="100000"/>
              </a:lnSpc>
              <a:spcBef>
                <a:spcPts val="0"/>
              </a:spcBef>
              <a:spcAft>
                <a:spcPts val="0"/>
              </a:spcAft>
              <a:buSzPts val="1100"/>
              <a:buNone/>
            </a:pPr>
            <a:r>
              <a:rPr lang="en-US" baseline="0" dirty="0" smtClean="0"/>
              <a:t>Curious, did any of you take the CoSN survey?  If you want you can me your email if you think your district was missed, we’ll get you on the distribution, Note we vet so there is only one response per district.</a:t>
            </a:r>
          </a:p>
        </p:txBody>
      </p:sp>
      <p:sp>
        <p:nvSpPr>
          <p:cNvPr id="326" name="Google Shape;326;g4dd2ff93ee_2_145: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4</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726462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g4dd2ff93ee_2_1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5" name="Google Shape;325;g4dd2ff93ee_2_1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r>
              <a:rPr lang="en-US" sz="1200" dirty="0" smtClean="0"/>
              <a:t>Digital Promise League of Innovative Schools’</a:t>
            </a:r>
          </a:p>
          <a:p>
            <a:r>
              <a:rPr lang="en-US" sz="1200" dirty="0" smtClean="0"/>
              <a:t>Data Interoperability Working Group, 74% of school districts use more than 26 different</a:t>
            </a:r>
          </a:p>
          <a:p>
            <a:r>
              <a:rPr lang="en-US" sz="1200" dirty="0" err="1" smtClean="0"/>
              <a:t>edtech</a:t>
            </a:r>
            <a:r>
              <a:rPr lang="en-US" sz="1200" dirty="0" smtClean="0"/>
              <a:t> or software tools</a:t>
            </a:r>
            <a:endParaRPr lang="en-US" dirty="0" smtClean="0"/>
          </a:p>
          <a:p>
            <a:pPr marL="0" lvl="0" indent="0" algn="l" rtl="0">
              <a:lnSpc>
                <a:spcPct val="100000"/>
              </a:lnSpc>
              <a:spcBef>
                <a:spcPts val="0"/>
              </a:spcBef>
              <a:spcAft>
                <a:spcPts val="0"/>
              </a:spcAft>
              <a:buSzPts val="1100"/>
              <a:buNone/>
            </a:pPr>
            <a:endParaRPr lang="en-US" baseline="0" dirty="0" smtClean="0"/>
          </a:p>
        </p:txBody>
      </p:sp>
      <p:sp>
        <p:nvSpPr>
          <p:cNvPr id="326" name="Google Shape;326;g4dd2ff93ee_2_145: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5</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468576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g4dd2ff93ee_2_1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5" name="Google Shape;325;g4dd2ff93ee_2_1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lang="en-US" baseline="0" dirty="0" smtClean="0"/>
          </a:p>
        </p:txBody>
      </p:sp>
      <p:sp>
        <p:nvSpPr>
          <p:cNvPr id="326" name="Google Shape;326;g4dd2ff93ee_2_145: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6</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9940780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g4dd2ff93ee_2_1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5" name="Google Shape;325;g4dd2ff93ee_2_1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lang="en-US" baseline="0" dirty="0" smtClean="0"/>
          </a:p>
        </p:txBody>
      </p:sp>
      <p:sp>
        <p:nvSpPr>
          <p:cNvPr id="326" name="Google Shape;326;g4dd2ff93ee_2_145:notes"/>
          <p:cNvSpPr txBox="1">
            <a:spLocks noGrp="1"/>
          </p:cNvSpPr>
          <p:nvPr>
            <p:ph type="sldNum" idx="12"/>
          </p:nvPr>
        </p:nvSpPr>
        <p:spPr>
          <a:xfrm>
            <a:off x="3970938" y="8829967"/>
            <a:ext cx="3037800" cy="46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7</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586807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4dd2ff93ee_2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g4dd2ff93ee_2_9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Tx/>
              <a:buSzPts val="1100"/>
              <a:buFontTx/>
              <a:buNone/>
              <a:tabLst/>
              <a:defRPr/>
            </a:pPr>
            <a:r>
              <a:rPr lang="en-US" sz="1200" b="1" dirty="0" smtClean="0">
                <a:solidFill>
                  <a:srgbClr val="197AC9"/>
                </a:solidFill>
              </a:rPr>
              <a:t>Anyone who’s traveled overseas and didn’t bring a power adapter understands interoperability, or rather the lack of it!</a:t>
            </a:r>
          </a:p>
          <a:p>
            <a:pPr marL="0" lvl="0" indent="0" algn="l" rtl="0">
              <a:lnSpc>
                <a:spcPct val="100000"/>
              </a:lnSpc>
              <a:spcBef>
                <a:spcPts val="0"/>
              </a:spcBef>
              <a:spcAft>
                <a:spcPts val="0"/>
              </a:spcAft>
              <a:buSzPts val="1100"/>
              <a:buNone/>
            </a:pPr>
            <a:endParaRPr dirty="0"/>
          </a:p>
        </p:txBody>
      </p:sp>
      <p:sp>
        <p:nvSpPr>
          <p:cNvPr id="270" name="Google Shape;270;g4dd2ff93ee_2_94:notes"/>
          <p:cNvSpPr txBox="1">
            <a:spLocks noGrp="1"/>
          </p:cNvSpPr>
          <p:nvPr>
            <p:ph type="sldNum" idx="12"/>
          </p:nvPr>
        </p:nvSpPr>
        <p:spPr>
          <a:xfrm>
            <a:off x="3970938" y="8829967"/>
            <a:ext cx="3037840" cy="46482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9</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607837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4dd2ff93ee_2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g4dd2ff93ee_2_9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Tx/>
              <a:buSzPts val="1100"/>
              <a:buFontTx/>
              <a:buNone/>
              <a:tabLst/>
              <a:defRPr/>
            </a:pPr>
            <a:r>
              <a:rPr lang="en-US" sz="1200" b="1" dirty="0" smtClean="0">
                <a:solidFill>
                  <a:srgbClr val="197AC9"/>
                </a:solidFill>
              </a:rPr>
              <a:t>Unless we solve the interoperability challenge, the education sector will continue to have </a:t>
            </a:r>
          </a:p>
          <a:p>
            <a:pPr marL="0" lvl="0" indent="0" algn="l" rtl="0">
              <a:lnSpc>
                <a:spcPct val="100000"/>
              </a:lnSpc>
              <a:spcBef>
                <a:spcPts val="0"/>
              </a:spcBef>
              <a:spcAft>
                <a:spcPts val="0"/>
              </a:spcAft>
              <a:buSzPts val="1100"/>
              <a:buNone/>
            </a:pPr>
            <a:endParaRPr dirty="0"/>
          </a:p>
        </p:txBody>
      </p:sp>
      <p:sp>
        <p:nvSpPr>
          <p:cNvPr id="270" name="Google Shape;270;g4dd2ff93ee_2_94:notes"/>
          <p:cNvSpPr txBox="1">
            <a:spLocks noGrp="1"/>
          </p:cNvSpPr>
          <p:nvPr>
            <p:ph type="sldNum" idx="12"/>
          </p:nvPr>
        </p:nvSpPr>
        <p:spPr>
          <a:xfrm>
            <a:off x="3970938" y="8829967"/>
            <a:ext cx="3037840" cy="46482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fld id="{00000000-1234-1234-1234-123412341234}" type="slidenum">
              <a:rPr lang="en" sz="1400" b="0" i="0" u="none" strike="noStrike" cap="none">
                <a:solidFill>
                  <a:srgbClr val="000000"/>
                </a:solidFill>
                <a:latin typeface="Arial"/>
                <a:ea typeface="Arial"/>
                <a:cs typeface="Arial"/>
                <a:sym typeface="Arial"/>
              </a:rPr>
              <a:t>10</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84057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28700"/>
            <a:ext cx="7848600" cy="1445419"/>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2628900"/>
            <a:ext cx="6400800" cy="131445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251665B-C24A-4702-B522-6A4334602E03}"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cxnSp>
        <p:nvCxnSpPr>
          <p:cNvPr id="8" name="Straight Connector 7"/>
          <p:cNvCxnSpPr/>
          <p:nvPr/>
        </p:nvCxnSpPr>
        <p:spPr>
          <a:xfrm>
            <a:off x="685800" y="2548890"/>
            <a:ext cx="784860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51665B-C24A-4702-B522-6A4334602E03}"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440055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457200"/>
            <a:ext cx="6019800" cy="4400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51665B-C24A-4702-B522-6A4334602E03}"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51665B-C24A-4702-B522-6A4334602E03}"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1771651"/>
            <a:ext cx="7772400" cy="1650206"/>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470149"/>
            <a:ext cx="7772400" cy="1125140"/>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51665B-C24A-4702-B522-6A4334602E03}"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cxnSp>
        <p:nvCxnSpPr>
          <p:cNvPr id="7" name="Straight Connector 6"/>
          <p:cNvCxnSpPr/>
          <p:nvPr/>
        </p:nvCxnSpPr>
        <p:spPr>
          <a:xfrm>
            <a:off x="731520" y="3449574"/>
            <a:ext cx="784860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55014"/>
            <a:ext cx="4038600" cy="35387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55014"/>
            <a:ext cx="4038600" cy="35387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51665B-C24A-4702-B522-6A4334602E03}"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257300"/>
            <a:ext cx="3931920" cy="47982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28800"/>
            <a:ext cx="393192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257300"/>
            <a:ext cx="3931920" cy="47982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1828800"/>
            <a:ext cx="393192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251665B-C24A-4702-B522-6A4334602E03}" type="datetimeFigureOut">
              <a:rPr lang="en-US" smtClean="0"/>
              <a:t>9/30/2019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D889E0-CAB2-4699-909D-B9A88D47ACBE}" type="slidenum">
              <a:rPr lang="en-US" smtClean="0"/>
              <a:t>‹#›</a:t>
            </a:fld>
            <a:endParaRPr lang="en-US"/>
          </a:p>
        </p:txBody>
      </p:sp>
      <p:cxnSp>
        <p:nvCxnSpPr>
          <p:cNvPr id="11" name="Straight Connector 10"/>
          <p:cNvCxnSpPr/>
          <p:nvPr/>
        </p:nvCxnSpPr>
        <p:spPr>
          <a:xfrm rot="5400000">
            <a:off x="2806462" y="3034268"/>
            <a:ext cx="353187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51665B-C24A-4702-B522-6A4334602E03}" type="datetimeFigureOut">
              <a:rPr lang="en-US" smtClean="0"/>
              <a:t>9/30/2019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1665B-C24A-4702-B522-6A4334602E03}" type="datetimeFigureOut">
              <a:rPr lang="en-US" smtClean="0"/>
              <a:t>9/30/2019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94060"/>
            <a:ext cx="2139696" cy="946404"/>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594060"/>
            <a:ext cx="5715000" cy="418338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597915"/>
            <a:ext cx="2139696" cy="31827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51665B-C24A-4702-B522-6A4334602E03}"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t>‹#›</a:t>
            </a:fld>
            <a:endParaRPr lang="en-US"/>
          </a:p>
        </p:txBody>
      </p:sp>
      <p:cxnSp>
        <p:nvCxnSpPr>
          <p:cNvPr id="9" name="Straight Connector 8"/>
          <p:cNvCxnSpPr/>
          <p:nvPr/>
        </p:nvCxnSpPr>
        <p:spPr>
          <a:xfrm rot="5400000">
            <a:off x="684114" y="2684956"/>
            <a:ext cx="418338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60"/>
            <a:ext cx="2142680" cy="94869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628651"/>
            <a:ext cx="5904390" cy="4125342"/>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57200" y="1600200"/>
            <a:ext cx="2139696" cy="31821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51665B-C24A-4702-B522-6A4334602E03}"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65590"/>
            <a:ext cx="9144000" cy="1714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400050"/>
            <a:ext cx="8229600" cy="7429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0"/>
            <a:ext cx="8229600" cy="3657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2743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3716"/>
            <a:ext cx="2895600" cy="246888"/>
          </a:xfrm>
          <a:prstGeom prst="rect">
            <a:avLst/>
          </a:prstGeom>
        </p:spPr>
        <p:txBody>
          <a:bodyPr vert="horz" lIns="91440" tIns="45720" rIns="91440" bIns="45720" rtlCol="0" anchor="ctr"/>
          <a:lstStyle>
            <a:lvl1pPr algn="l">
              <a:defRPr sz="1200">
                <a:solidFill>
                  <a:srgbClr val="FFFFFF"/>
                </a:solidFill>
              </a:defRPr>
            </a:lvl1pPr>
          </a:lstStyle>
          <a:p>
            <a:fld id="{4251665B-C24A-4702-B522-6A4334602E03}" type="datetimeFigureOut">
              <a:rPr lang="en-US" smtClean="0"/>
              <a:t>9/30/2019</a:t>
            </a:fld>
            <a:endParaRPr lang="en-US"/>
          </a:p>
        </p:txBody>
      </p:sp>
      <p:sp>
        <p:nvSpPr>
          <p:cNvPr id="5" name="Footer Placeholder 4"/>
          <p:cNvSpPr>
            <a:spLocks noGrp="1"/>
          </p:cNvSpPr>
          <p:nvPr>
            <p:ph type="ftr" sz="quarter" idx="3"/>
          </p:nvPr>
        </p:nvSpPr>
        <p:spPr>
          <a:xfrm>
            <a:off x="3429000" y="13716"/>
            <a:ext cx="4114800" cy="246888"/>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3716"/>
            <a:ext cx="1066800" cy="246888"/>
          </a:xfrm>
          <a:prstGeom prst="rect">
            <a:avLst/>
          </a:prstGeom>
        </p:spPr>
        <p:txBody>
          <a:bodyPr vert="horz" lIns="91440" tIns="45720" rIns="91440" bIns="45720" rtlCol="0" anchor="ctr"/>
          <a:lstStyle>
            <a:lvl1pPr algn="l">
              <a:defRPr sz="1400" b="1">
                <a:solidFill>
                  <a:srgbClr val="FFFFFF"/>
                </a:solidFill>
              </a:defRPr>
            </a:lvl1pPr>
          </a:lstStyle>
          <a:p>
            <a:fld id="{5FD889E0-CAB2-4699-909D-B9A88D47ACBE}" type="slidenum">
              <a:rPr lang="en-US" smtClean="0"/>
              <a:t>‹#›</a:t>
            </a:fld>
            <a:endParaRPr lang="en-US"/>
          </a:p>
        </p:txBody>
      </p:sp>
      <p:pic>
        <p:nvPicPr>
          <p:cNvPr id="8" name="Picture 7" descr="Screen Shot 2019-04-29 at 7.29.19 PM.png"/>
          <p:cNvPicPr>
            <a:picLocks noChangeAspect="1"/>
          </p:cNvPicPr>
          <p:nvPr userDrawn="1"/>
        </p:nvPicPr>
        <p:blipFill>
          <a:blip r:embed="rId13" cstate="email">
            <a:extLst>
              <a:ext uri="{28A0092B-C50C-407E-A947-70E740481C1C}">
                <a14:useLocalDpi xmlns:a14="http://schemas.microsoft.com/office/drawing/2010/main" val="0"/>
              </a:ext>
            </a:extLst>
          </a:blip>
          <a:stretch>
            <a:fillRect/>
          </a:stretch>
        </p:blipFill>
        <p:spPr>
          <a:xfrm>
            <a:off x="7851264" y="4703737"/>
            <a:ext cx="1139207" cy="308026"/>
          </a:xfrm>
          <a:prstGeom prst="rect">
            <a:avLst/>
          </a:prstGeom>
        </p:spPr>
      </p:pic>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communications@cosn.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b="1" dirty="0" err="1" smtClean="0">
                <a:solidFill>
                  <a:schemeClr val="accent2"/>
                </a:solidFill>
              </a:rPr>
              <a:t>Interoper</a:t>
            </a:r>
            <a:r>
              <a:rPr lang="mr-IN" b="1" dirty="0" smtClean="0">
                <a:solidFill>
                  <a:schemeClr val="accent2"/>
                </a:solidFill>
              </a:rPr>
              <a:t>…</a:t>
            </a:r>
            <a:r>
              <a:rPr lang="en-US" b="1" i="1" dirty="0" smtClean="0">
                <a:solidFill>
                  <a:schemeClr val="accent2"/>
                </a:solidFill>
              </a:rPr>
              <a:t>what</a:t>
            </a:r>
            <a:r>
              <a:rPr lang="en-US" b="1" dirty="0" smtClean="0">
                <a:solidFill>
                  <a:schemeClr val="accent2"/>
                </a:solidFill>
              </a:rPr>
              <a:t>?!</a:t>
            </a:r>
            <a:endParaRPr lang="en-US" b="1" dirty="0">
              <a:solidFill>
                <a:schemeClr val="accent2"/>
              </a:solidFill>
            </a:endParaRPr>
          </a:p>
        </p:txBody>
      </p:sp>
      <p:sp>
        <p:nvSpPr>
          <p:cNvPr id="6" name="TextBox 5"/>
          <p:cNvSpPr txBox="1"/>
          <p:nvPr/>
        </p:nvSpPr>
        <p:spPr>
          <a:xfrm>
            <a:off x="4652155" y="2917584"/>
            <a:ext cx="184666" cy="369332"/>
          </a:xfrm>
          <a:prstGeom prst="rect">
            <a:avLst/>
          </a:prstGeom>
          <a:noFill/>
        </p:spPr>
        <p:txBody>
          <a:bodyPr wrap="none" rtlCol="0">
            <a:spAutoFit/>
          </a:bodyPr>
          <a:lstStyle/>
          <a:p>
            <a:endParaRPr lang="en-US" dirty="0"/>
          </a:p>
        </p:txBody>
      </p:sp>
      <p:sp>
        <p:nvSpPr>
          <p:cNvPr id="8" name="TextBox 7"/>
          <p:cNvSpPr txBox="1"/>
          <p:nvPr/>
        </p:nvSpPr>
        <p:spPr>
          <a:xfrm>
            <a:off x="685800" y="2794000"/>
            <a:ext cx="7848600" cy="584776"/>
          </a:xfrm>
          <a:prstGeom prst="rect">
            <a:avLst/>
          </a:prstGeom>
          <a:noFill/>
        </p:spPr>
        <p:txBody>
          <a:bodyPr wrap="square" rtlCol="0">
            <a:spAutoFit/>
          </a:bodyPr>
          <a:lstStyle/>
          <a:p>
            <a:r>
              <a:rPr lang="en-US" sz="3200" b="1" dirty="0" smtClean="0">
                <a:solidFill>
                  <a:srgbClr val="FEA022"/>
                </a:solidFill>
              </a:rPr>
              <a:t>Discussion Slides</a:t>
            </a:r>
          </a:p>
        </p:txBody>
      </p:sp>
    </p:spTree>
    <p:extLst>
      <p:ext uri="{BB962C8B-B14F-4D97-AF65-F5344CB8AC3E}">
        <p14:creationId xmlns:p14="http://schemas.microsoft.com/office/powerpoint/2010/main" val="2338201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4" name="Google Shape;274;p39"/>
          <p:cNvSpPr txBox="1">
            <a:spLocks noGrp="1"/>
          </p:cNvSpPr>
          <p:nvPr>
            <p:ph type="sldNum" sz="quarter" idx="12"/>
          </p:nvPr>
        </p:nvSpPr>
        <p:spPr>
          <a:xfrm>
            <a:off x="266620" y="4618703"/>
            <a:ext cx="280652" cy="273844"/>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10</a:t>
            </a:fld>
            <a:endParaRPr sz="800">
              <a:latin typeface="Helvetica Neue"/>
              <a:ea typeface="Helvetica Neue"/>
              <a:cs typeface="Helvetica Neue"/>
              <a:sym typeface="Helvetica Neue"/>
            </a:endParaRPr>
          </a:p>
        </p:txBody>
      </p:sp>
      <p:sp>
        <p:nvSpPr>
          <p:cNvPr id="276" name="Google Shape;276;p39"/>
          <p:cNvSpPr txBox="1"/>
          <p:nvPr/>
        </p:nvSpPr>
        <p:spPr>
          <a:xfrm>
            <a:off x="547273" y="1765299"/>
            <a:ext cx="7695028" cy="2755901"/>
          </a:xfrm>
          <a:prstGeom prst="rect">
            <a:avLst/>
          </a:prstGeom>
          <a:noFill/>
          <a:ln>
            <a:noFill/>
          </a:ln>
        </p:spPr>
        <p:txBody>
          <a:bodyPr spcFirstLastPara="1" wrap="square" lIns="68569" tIns="34275" rIns="68569" bIns="34275" anchor="t" anchorCtr="0">
            <a:noAutofit/>
          </a:bodyPr>
          <a:lstStyle/>
          <a:p>
            <a:pPr marL="742950" lvl="1" indent="-285750">
              <a:lnSpc>
                <a:spcPct val="150000"/>
              </a:lnSpc>
              <a:buClr>
                <a:schemeClr val="accent1"/>
              </a:buClr>
              <a:buFont typeface="Arial"/>
              <a:buChar char="•"/>
            </a:pPr>
            <a:r>
              <a:rPr lang="en-US" sz="1600" b="1" dirty="0" err="1" smtClean="0">
                <a:solidFill>
                  <a:srgbClr val="197AC9"/>
                </a:solidFill>
              </a:rPr>
              <a:t>Siloed</a:t>
            </a:r>
            <a:r>
              <a:rPr lang="en-US" sz="1600" b="1" dirty="0" smtClean="0">
                <a:solidFill>
                  <a:srgbClr val="197AC9"/>
                </a:solidFill>
              </a:rPr>
              <a:t> data</a:t>
            </a:r>
          </a:p>
          <a:p>
            <a:pPr marL="742950" lvl="1" indent="-285750">
              <a:lnSpc>
                <a:spcPct val="150000"/>
              </a:lnSpc>
              <a:buClr>
                <a:schemeClr val="accent1"/>
              </a:buClr>
              <a:buFont typeface="Arial"/>
              <a:buChar char="•"/>
            </a:pPr>
            <a:r>
              <a:rPr lang="en-US" sz="1600" b="1" dirty="0">
                <a:solidFill>
                  <a:srgbClr val="197AC9"/>
                </a:solidFill>
              </a:rPr>
              <a:t>D</a:t>
            </a:r>
            <a:r>
              <a:rPr lang="en-US" sz="1600" b="1" dirty="0" smtClean="0">
                <a:solidFill>
                  <a:srgbClr val="197AC9"/>
                </a:solidFill>
              </a:rPr>
              <a:t>ifficulties </a:t>
            </a:r>
            <a:r>
              <a:rPr lang="en-US" sz="1600" b="1" dirty="0">
                <a:solidFill>
                  <a:srgbClr val="197AC9"/>
                </a:solidFill>
              </a:rPr>
              <a:t>in student </a:t>
            </a:r>
            <a:r>
              <a:rPr lang="en-US" sz="1600" b="1" dirty="0" smtClean="0">
                <a:solidFill>
                  <a:srgbClr val="197AC9"/>
                </a:solidFill>
              </a:rPr>
              <a:t>rostering</a:t>
            </a:r>
          </a:p>
          <a:p>
            <a:pPr marL="742950" lvl="1" indent="-285750">
              <a:lnSpc>
                <a:spcPct val="150000"/>
              </a:lnSpc>
              <a:buClr>
                <a:schemeClr val="accent1"/>
              </a:buClr>
              <a:buFont typeface="Arial"/>
              <a:buChar char="•"/>
            </a:pPr>
            <a:r>
              <a:rPr lang="en-US" sz="1600" b="1" dirty="0">
                <a:solidFill>
                  <a:srgbClr val="197AC9"/>
                </a:solidFill>
              </a:rPr>
              <a:t>I</a:t>
            </a:r>
            <a:r>
              <a:rPr lang="en-US" sz="1600" b="1" dirty="0" smtClean="0">
                <a:solidFill>
                  <a:srgbClr val="197AC9"/>
                </a:solidFill>
              </a:rPr>
              <a:t>naccuracies </a:t>
            </a:r>
            <a:r>
              <a:rPr lang="en-US" sz="1600" b="1" dirty="0">
                <a:solidFill>
                  <a:srgbClr val="197AC9"/>
                </a:solidFill>
              </a:rPr>
              <a:t>in data </a:t>
            </a:r>
            <a:r>
              <a:rPr lang="en-US" sz="1600" b="1" dirty="0" smtClean="0">
                <a:solidFill>
                  <a:srgbClr val="197AC9"/>
                </a:solidFill>
              </a:rPr>
              <a:t>transfer</a:t>
            </a:r>
          </a:p>
          <a:p>
            <a:pPr marL="742950" lvl="1" indent="-285750">
              <a:lnSpc>
                <a:spcPct val="150000"/>
              </a:lnSpc>
              <a:buClr>
                <a:schemeClr val="accent1"/>
              </a:buClr>
              <a:buFont typeface="Arial"/>
              <a:buChar char="•"/>
            </a:pPr>
            <a:r>
              <a:rPr lang="en-US" sz="1600" b="1" dirty="0">
                <a:solidFill>
                  <a:srgbClr val="197AC9"/>
                </a:solidFill>
              </a:rPr>
              <a:t>E</a:t>
            </a:r>
            <a:r>
              <a:rPr lang="en-US" sz="1600" b="1" dirty="0" smtClean="0">
                <a:solidFill>
                  <a:srgbClr val="197AC9"/>
                </a:solidFill>
              </a:rPr>
              <a:t>nd</a:t>
            </a:r>
            <a:r>
              <a:rPr lang="en-US" sz="1600" b="1" dirty="0">
                <a:solidFill>
                  <a:srgbClr val="197AC9"/>
                </a:solidFill>
              </a:rPr>
              <a:t>-user frustration of managing multiple log-</a:t>
            </a:r>
            <a:r>
              <a:rPr lang="en-US" sz="1600" b="1" dirty="0" smtClean="0">
                <a:solidFill>
                  <a:srgbClr val="197AC9"/>
                </a:solidFill>
              </a:rPr>
              <a:t>ins</a:t>
            </a:r>
            <a:endParaRPr lang="en-US" sz="1600" b="1" dirty="0">
              <a:solidFill>
                <a:srgbClr val="197AC9"/>
              </a:solidFill>
            </a:endParaRPr>
          </a:p>
          <a:p>
            <a:pPr marL="742950" lvl="1" indent="-285750">
              <a:lnSpc>
                <a:spcPct val="150000"/>
              </a:lnSpc>
              <a:buClr>
                <a:schemeClr val="accent1"/>
              </a:buClr>
              <a:buFont typeface="Arial"/>
              <a:buChar char="•"/>
            </a:pPr>
            <a:r>
              <a:rPr lang="en-US" sz="1600" b="1" dirty="0">
                <a:solidFill>
                  <a:srgbClr val="197AC9"/>
                </a:solidFill>
              </a:rPr>
              <a:t>U</a:t>
            </a:r>
            <a:r>
              <a:rPr lang="en-US" sz="1600" b="1" dirty="0" smtClean="0">
                <a:solidFill>
                  <a:srgbClr val="197AC9"/>
                </a:solidFill>
              </a:rPr>
              <a:t>nnecessary </a:t>
            </a:r>
            <a:r>
              <a:rPr lang="en-US" sz="1600" b="1" dirty="0">
                <a:solidFill>
                  <a:srgbClr val="197AC9"/>
                </a:solidFill>
              </a:rPr>
              <a:t>and costly expense retrofitting </a:t>
            </a:r>
            <a:r>
              <a:rPr lang="en-US" sz="1600" b="1" dirty="0" smtClean="0">
                <a:solidFill>
                  <a:srgbClr val="197AC9"/>
                </a:solidFill>
              </a:rPr>
              <a:t>solutions together</a:t>
            </a:r>
          </a:p>
        </p:txBody>
      </p:sp>
      <p:sp>
        <p:nvSpPr>
          <p:cNvPr id="5" name="Google Shape;305;p41"/>
          <p:cNvSpPr txBox="1">
            <a:spLocks/>
          </p:cNvSpPr>
          <p:nvPr/>
        </p:nvSpPr>
        <p:spPr>
          <a:xfrm>
            <a:off x="547272" y="453456"/>
            <a:ext cx="8596728" cy="994343"/>
          </a:xfrm>
          <a:prstGeom prst="rect">
            <a:avLst/>
          </a:prstGeom>
          <a:noFill/>
          <a:ln>
            <a:noFill/>
          </a:ln>
        </p:spPr>
        <p:txBody>
          <a:bodyPr spcFirstLastPara="1" vert="horz" wrap="square" lIns="51431" tIns="51431" rIns="51431" bIns="51431"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buSzPts val="3300"/>
            </a:pPr>
            <a:r>
              <a:rPr lang="en-US" b="1" dirty="0" smtClean="0">
                <a:solidFill>
                  <a:schemeClr val="accent2"/>
                </a:solidFill>
              </a:rPr>
              <a:t>Why does interoperability in </a:t>
            </a:r>
            <a:endParaRPr lang="en-US" b="1" dirty="0">
              <a:solidFill>
                <a:schemeClr val="accent2"/>
              </a:solidFill>
            </a:endParaRPr>
          </a:p>
          <a:p>
            <a:pPr>
              <a:spcBef>
                <a:spcPts val="0"/>
              </a:spcBef>
              <a:buSzPts val="3300"/>
            </a:pPr>
            <a:r>
              <a:rPr lang="en-US" b="1" dirty="0" smtClean="0">
                <a:solidFill>
                  <a:schemeClr val="accent2"/>
                </a:solidFill>
              </a:rPr>
              <a:t>K-12 </a:t>
            </a:r>
            <a:r>
              <a:rPr lang="en-US" b="1" dirty="0">
                <a:solidFill>
                  <a:schemeClr val="accent2"/>
                </a:solidFill>
              </a:rPr>
              <a:t>m</a:t>
            </a:r>
            <a:r>
              <a:rPr lang="en-US" b="1" dirty="0" smtClean="0">
                <a:solidFill>
                  <a:schemeClr val="accent2"/>
                </a:solidFill>
              </a:rPr>
              <a:t>atter?</a:t>
            </a:r>
            <a:endParaRPr lang="en" b="1" dirty="0">
              <a:solidFill>
                <a:schemeClr val="accent2"/>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592169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4" name="Google Shape;304;p41"/>
          <p:cNvSpPr txBox="1">
            <a:spLocks noGrp="1"/>
          </p:cNvSpPr>
          <p:nvPr>
            <p:ph type="sldNum" sz="quarter" idx="12"/>
          </p:nvPr>
        </p:nvSpPr>
        <p:spPr>
          <a:xfrm>
            <a:off x="266620" y="4618702"/>
            <a:ext cx="280800" cy="273900"/>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11</a:t>
            </a:fld>
            <a:endParaRPr sz="800">
              <a:latin typeface="Helvetica Neue"/>
              <a:ea typeface="Helvetica Neue"/>
              <a:cs typeface="Helvetica Neue"/>
              <a:sym typeface="Helvetica Neue"/>
            </a:endParaRPr>
          </a:p>
        </p:txBody>
      </p:sp>
      <p:pic>
        <p:nvPicPr>
          <p:cNvPr id="3" name="Picture 2" descr="Graphic_ability.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5560" y="444500"/>
            <a:ext cx="9144000" cy="4250161"/>
          </a:xfrm>
          <a:prstGeom prst="rect">
            <a:avLst/>
          </a:prstGeom>
        </p:spPr>
      </p:pic>
    </p:spTree>
    <p:extLst>
      <p:ext uri="{BB962C8B-B14F-4D97-AF65-F5344CB8AC3E}">
        <p14:creationId xmlns:p14="http://schemas.microsoft.com/office/powerpoint/2010/main" val="377343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4" name="Google Shape;304;p41"/>
          <p:cNvSpPr txBox="1">
            <a:spLocks noGrp="1"/>
          </p:cNvSpPr>
          <p:nvPr>
            <p:ph type="sldNum" sz="quarter" idx="12"/>
          </p:nvPr>
        </p:nvSpPr>
        <p:spPr>
          <a:xfrm>
            <a:off x="266620" y="4618702"/>
            <a:ext cx="280800" cy="273900"/>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12</a:t>
            </a:fld>
            <a:endParaRPr sz="800">
              <a:latin typeface="Helvetica Neue"/>
              <a:ea typeface="Helvetica Neue"/>
              <a:cs typeface="Helvetica Neue"/>
              <a:sym typeface="Helvetica Neue"/>
            </a:endParaRPr>
          </a:p>
        </p:txBody>
      </p:sp>
      <p:pic>
        <p:nvPicPr>
          <p:cNvPr id="2" name="Picture 1" descr="Screen Shot 2019-05-01 at 2.12.48 PM.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076383" y="999557"/>
            <a:ext cx="4530593" cy="3737543"/>
          </a:xfrm>
          <a:prstGeom prst="rect">
            <a:avLst/>
          </a:prstGeom>
        </p:spPr>
      </p:pic>
      <p:sp>
        <p:nvSpPr>
          <p:cNvPr id="4" name="Rectangle 3"/>
          <p:cNvSpPr/>
          <p:nvPr/>
        </p:nvSpPr>
        <p:spPr>
          <a:xfrm>
            <a:off x="547420" y="479030"/>
            <a:ext cx="8317180" cy="722506"/>
          </a:xfrm>
          <a:prstGeom prst="rect">
            <a:avLst/>
          </a:prstGeom>
        </p:spPr>
        <p:txBody>
          <a:bodyPr wrap="square">
            <a:spAutoFit/>
          </a:bodyPr>
          <a:lstStyle/>
          <a:p>
            <a:pPr lvl="0">
              <a:lnSpc>
                <a:spcPct val="115000"/>
              </a:lnSpc>
              <a:spcBef>
                <a:spcPts val="1700"/>
              </a:spcBef>
              <a:buClr>
                <a:schemeClr val="dk1"/>
              </a:buClr>
              <a:buSzPts val="1100"/>
            </a:pPr>
            <a:r>
              <a:rPr lang="en-US" b="1" dirty="0">
                <a:solidFill>
                  <a:schemeClr val="accent1"/>
                </a:solidFill>
              </a:rPr>
              <a:t>While there are different kinds of interoperability, they are all part of a much larger </a:t>
            </a:r>
            <a:r>
              <a:rPr lang="en-US" b="1" dirty="0" smtClean="0">
                <a:solidFill>
                  <a:schemeClr val="accent1"/>
                </a:solidFill>
              </a:rPr>
              <a:t>animal!</a:t>
            </a:r>
            <a:endParaRPr lang="en-US" b="1" dirty="0">
              <a:solidFill>
                <a:schemeClr val="accent1"/>
              </a:solidFill>
            </a:endParaRPr>
          </a:p>
        </p:txBody>
      </p:sp>
    </p:spTree>
    <p:extLst>
      <p:ext uri="{BB962C8B-B14F-4D97-AF65-F5344CB8AC3E}">
        <p14:creationId xmlns:p14="http://schemas.microsoft.com/office/powerpoint/2010/main" val="2334481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Shot 2019-05-01 at 2.07.36 PM.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751584" y="753660"/>
            <a:ext cx="5373116" cy="376754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0176539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0"/>
            <a:ext cx="9144000" cy="4521200"/>
          </a:xfrm>
          <a:solidFill>
            <a:schemeClr val="accent1"/>
          </a:solidFill>
        </p:spPr>
        <p:txBody>
          <a:bodyPr>
            <a:normAutofit/>
          </a:bodyPr>
          <a:lstStyle/>
          <a:p>
            <a:pPr algn="ctr"/>
            <a:r>
              <a:rPr lang="en-US" sz="5400" b="1" dirty="0" smtClean="0">
                <a:solidFill>
                  <a:schemeClr val="accent2"/>
                </a:solidFill>
              </a:rPr>
              <a:t>Quotes</a:t>
            </a:r>
            <a:endParaRPr lang="en-US" sz="5400" b="1" dirty="0">
              <a:solidFill>
                <a:srgbClr val="FEA022"/>
              </a:solidFill>
            </a:endParaRPr>
          </a:p>
        </p:txBody>
      </p:sp>
    </p:spTree>
    <p:extLst>
      <p:ext uri="{BB962C8B-B14F-4D97-AF65-F5344CB8AC3E}">
        <p14:creationId xmlns:p14="http://schemas.microsoft.com/office/powerpoint/2010/main" val="7117036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5" name="Google Shape;385;p48"/>
          <p:cNvSpPr txBox="1">
            <a:spLocks noGrp="1"/>
          </p:cNvSpPr>
          <p:nvPr>
            <p:ph type="sldNum" sz="quarter" idx="12"/>
          </p:nvPr>
        </p:nvSpPr>
        <p:spPr>
          <a:xfrm>
            <a:off x="266620" y="4618702"/>
            <a:ext cx="280800" cy="273900"/>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15</a:t>
            </a:fld>
            <a:endParaRPr sz="800">
              <a:latin typeface="Helvetica Neue"/>
              <a:ea typeface="Helvetica Neue"/>
              <a:cs typeface="Helvetica Neue"/>
              <a:sym typeface="Helvetica Neue"/>
            </a:endParaRPr>
          </a:p>
        </p:txBody>
      </p:sp>
      <p:sp>
        <p:nvSpPr>
          <p:cNvPr id="386" name="Google Shape;386;p48"/>
          <p:cNvSpPr txBox="1"/>
          <p:nvPr/>
        </p:nvSpPr>
        <p:spPr>
          <a:xfrm>
            <a:off x="1009249" y="1835718"/>
            <a:ext cx="7485639" cy="1974274"/>
          </a:xfrm>
          <a:prstGeom prst="rect">
            <a:avLst/>
          </a:prstGeom>
          <a:noFill/>
          <a:ln>
            <a:noFill/>
          </a:ln>
        </p:spPr>
        <p:txBody>
          <a:bodyPr spcFirstLastPara="1" wrap="square" lIns="68569" tIns="34275" rIns="68569" bIns="34275" anchor="t" anchorCtr="0">
            <a:noAutofit/>
          </a:bodyPr>
          <a:lstStyle/>
          <a:p>
            <a:pPr>
              <a:lnSpc>
                <a:spcPct val="150000"/>
              </a:lnSpc>
            </a:pPr>
            <a:r>
              <a:rPr lang="en-US" b="1" i="1" dirty="0">
                <a:solidFill>
                  <a:srgbClr val="197AC9"/>
                </a:solidFill>
              </a:rPr>
              <a:t>You can’t realize the potential </a:t>
            </a:r>
            <a:r>
              <a:rPr lang="en-US" b="1" i="1" dirty="0" smtClean="0">
                <a:solidFill>
                  <a:srgbClr val="197AC9"/>
                </a:solidFill>
              </a:rPr>
              <a:t>of data if you </a:t>
            </a:r>
            <a:r>
              <a:rPr lang="en-US" b="1" i="1" dirty="0">
                <a:solidFill>
                  <a:srgbClr val="197AC9"/>
                </a:solidFill>
              </a:rPr>
              <a:t>can’t get to the data</a:t>
            </a:r>
            <a:r>
              <a:rPr lang="en-US" b="1" i="1" dirty="0" smtClean="0">
                <a:solidFill>
                  <a:srgbClr val="197AC9"/>
                </a:solidFill>
              </a:rPr>
              <a:t>.</a:t>
            </a:r>
            <a:endParaRPr lang="en-US" b="1" i="1" dirty="0">
              <a:solidFill>
                <a:srgbClr val="197AC9"/>
              </a:solidFill>
            </a:endParaRPr>
          </a:p>
          <a:p>
            <a:pPr>
              <a:lnSpc>
                <a:spcPct val="150000"/>
              </a:lnSpc>
            </a:pPr>
            <a:endParaRPr lang="en-US" sz="1400" b="1" i="1" dirty="0" smtClean="0">
              <a:solidFill>
                <a:srgbClr val="008FD3"/>
              </a:solidFill>
              <a:highlight>
                <a:srgbClr val="FFFFFF"/>
              </a:highlight>
            </a:endParaRPr>
          </a:p>
          <a:p>
            <a:pPr>
              <a:lnSpc>
                <a:spcPct val="150000"/>
              </a:lnSpc>
            </a:pPr>
            <a:endParaRPr sz="1400" b="1" i="1" dirty="0">
              <a:solidFill>
                <a:srgbClr val="008FD3"/>
              </a:solidFill>
              <a:highlight>
                <a:srgbClr val="FFFFFF"/>
              </a:highlight>
            </a:endParaRPr>
          </a:p>
          <a:p>
            <a:pPr algn="r">
              <a:lnSpc>
                <a:spcPct val="150000"/>
              </a:lnSpc>
            </a:pPr>
            <a:r>
              <a:rPr lang="en-US" sz="1400" b="1" dirty="0" smtClean="0">
                <a:solidFill>
                  <a:schemeClr val="accent2"/>
                </a:solidFill>
                <a:highlight>
                  <a:srgbClr val="FFFFFF"/>
                </a:highlight>
              </a:rPr>
              <a:t>Keith R. Krueger</a:t>
            </a:r>
            <a:r>
              <a:rPr lang="en" sz="1400" b="1" dirty="0" smtClean="0">
                <a:solidFill>
                  <a:srgbClr val="888888"/>
                </a:solidFill>
                <a:highlight>
                  <a:srgbClr val="FFFFFF"/>
                </a:highlight>
              </a:rPr>
              <a:t> </a:t>
            </a:r>
            <a:r>
              <a:rPr lang="en" sz="1400" b="1" dirty="0">
                <a:solidFill>
                  <a:srgbClr val="888888"/>
                </a:solidFill>
                <a:highlight>
                  <a:srgbClr val="FFFFFF"/>
                </a:highlight>
              </a:rPr>
              <a:t>| </a:t>
            </a:r>
            <a:r>
              <a:rPr lang="en-US" sz="1400" b="1" dirty="0" smtClean="0">
                <a:solidFill>
                  <a:srgbClr val="888888"/>
                </a:solidFill>
                <a:highlight>
                  <a:srgbClr val="FFFFFF"/>
                </a:highlight>
              </a:rPr>
              <a:t>CEO | Consortium for School Networking</a:t>
            </a:r>
          </a:p>
          <a:p>
            <a:pPr>
              <a:lnSpc>
                <a:spcPct val="150000"/>
              </a:lnSpc>
            </a:pPr>
            <a:endParaRPr sz="1500" i="1" dirty="0">
              <a:solidFill>
                <a:srgbClr val="000000"/>
              </a:solidFill>
              <a:latin typeface="Helvetica Neue"/>
              <a:ea typeface="Helvetica Neue"/>
              <a:cs typeface="Helvetica Neue"/>
              <a:sym typeface="Helvetica Neue"/>
            </a:endParaRPr>
          </a:p>
        </p:txBody>
      </p:sp>
      <p:sp>
        <p:nvSpPr>
          <p:cNvPr id="388" name="Google Shape;388;p48"/>
          <p:cNvSpPr txBox="1"/>
          <p:nvPr/>
        </p:nvSpPr>
        <p:spPr>
          <a:xfrm>
            <a:off x="441450" y="1363442"/>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
        <p:nvSpPr>
          <p:cNvPr id="389" name="Google Shape;389;p48"/>
          <p:cNvSpPr txBox="1"/>
          <p:nvPr/>
        </p:nvSpPr>
        <p:spPr>
          <a:xfrm>
            <a:off x="7930262" y="1763829"/>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Tree>
    <p:extLst>
      <p:ext uri="{BB962C8B-B14F-4D97-AF65-F5344CB8AC3E}">
        <p14:creationId xmlns:p14="http://schemas.microsoft.com/office/powerpoint/2010/main" val="228076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5" name="Google Shape;385;p48"/>
          <p:cNvSpPr txBox="1">
            <a:spLocks noGrp="1"/>
          </p:cNvSpPr>
          <p:nvPr>
            <p:ph type="sldNum" sz="quarter" idx="12"/>
          </p:nvPr>
        </p:nvSpPr>
        <p:spPr>
          <a:xfrm>
            <a:off x="266620" y="4618702"/>
            <a:ext cx="280800" cy="273900"/>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16</a:t>
            </a:fld>
            <a:endParaRPr sz="800">
              <a:latin typeface="Helvetica Neue"/>
              <a:ea typeface="Helvetica Neue"/>
              <a:cs typeface="Helvetica Neue"/>
              <a:sym typeface="Helvetica Neue"/>
            </a:endParaRPr>
          </a:p>
        </p:txBody>
      </p:sp>
      <p:sp>
        <p:nvSpPr>
          <p:cNvPr id="386" name="Google Shape;386;p48"/>
          <p:cNvSpPr txBox="1"/>
          <p:nvPr/>
        </p:nvSpPr>
        <p:spPr>
          <a:xfrm>
            <a:off x="1009250" y="819726"/>
            <a:ext cx="7255200" cy="1974274"/>
          </a:xfrm>
          <a:prstGeom prst="rect">
            <a:avLst/>
          </a:prstGeom>
          <a:noFill/>
          <a:ln>
            <a:noFill/>
          </a:ln>
        </p:spPr>
        <p:txBody>
          <a:bodyPr spcFirstLastPara="1" wrap="square" lIns="68569" tIns="34275" rIns="68569" bIns="34275" anchor="t" anchorCtr="0">
            <a:noAutofit/>
          </a:bodyPr>
          <a:lstStyle/>
          <a:p>
            <a:pPr>
              <a:lnSpc>
                <a:spcPct val="150000"/>
              </a:lnSpc>
            </a:pPr>
            <a:r>
              <a:rPr lang="en-US" b="1" i="1" dirty="0" err="1" smtClean="0">
                <a:solidFill>
                  <a:srgbClr val="197AC9"/>
                </a:solidFill>
              </a:rPr>
              <a:t>Siloed</a:t>
            </a:r>
            <a:r>
              <a:rPr lang="en-US" b="1" i="1" dirty="0" smtClean="0">
                <a:solidFill>
                  <a:srgbClr val="197AC9"/>
                </a:solidFill>
              </a:rPr>
              <a:t> efforts </a:t>
            </a:r>
            <a:r>
              <a:rPr lang="en-US" b="1" i="1" dirty="0">
                <a:solidFill>
                  <a:srgbClr val="197AC9"/>
                </a:solidFill>
              </a:rPr>
              <a:t>are not going to have the impact on learning that we desperately need. Instead, standards allow us to innovate on a common foundation, and create </a:t>
            </a:r>
            <a:r>
              <a:rPr lang="en-US" b="1" i="1" dirty="0">
                <a:solidFill>
                  <a:srgbClr val="6F9500"/>
                </a:solidFill>
              </a:rPr>
              <a:t>an ecosystem that connects learning experiences</a:t>
            </a:r>
            <a:r>
              <a:rPr lang="en-US" b="1" i="1" dirty="0">
                <a:solidFill>
                  <a:srgbClr val="197AC9"/>
                </a:solidFill>
              </a:rPr>
              <a:t> across contexts and across lifetimes</a:t>
            </a:r>
            <a:r>
              <a:rPr lang="en-US" sz="1600" b="1" i="1" dirty="0" smtClean="0">
                <a:solidFill>
                  <a:srgbClr val="197AC9"/>
                </a:solidFill>
              </a:rPr>
              <a:t>.</a:t>
            </a:r>
            <a:endParaRPr sz="1600" b="1" i="1" dirty="0">
              <a:solidFill>
                <a:srgbClr val="197AC9"/>
              </a:solidFill>
              <a:highlight>
                <a:srgbClr val="FFFFFF"/>
              </a:highlight>
            </a:endParaRPr>
          </a:p>
          <a:p>
            <a:pPr>
              <a:lnSpc>
                <a:spcPct val="150000"/>
              </a:lnSpc>
            </a:pPr>
            <a:endParaRPr lang="en-US" sz="1400" b="1" i="1" dirty="0" smtClean="0">
              <a:solidFill>
                <a:srgbClr val="008FD3"/>
              </a:solidFill>
              <a:highlight>
                <a:srgbClr val="FFFFFF"/>
              </a:highlight>
            </a:endParaRPr>
          </a:p>
          <a:p>
            <a:pPr>
              <a:lnSpc>
                <a:spcPct val="150000"/>
              </a:lnSpc>
            </a:pPr>
            <a:endParaRPr lang="en-US" sz="1400" b="1" i="1" dirty="0" smtClean="0">
              <a:solidFill>
                <a:srgbClr val="008FD3"/>
              </a:solidFill>
              <a:highlight>
                <a:srgbClr val="FFFFFF"/>
              </a:highlight>
            </a:endParaRPr>
          </a:p>
          <a:p>
            <a:pPr>
              <a:lnSpc>
                <a:spcPct val="150000"/>
              </a:lnSpc>
            </a:pPr>
            <a:endParaRPr sz="1400" b="1" i="1" dirty="0">
              <a:solidFill>
                <a:srgbClr val="008FD3"/>
              </a:solidFill>
              <a:highlight>
                <a:srgbClr val="FFFFFF"/>
              </a:highlight>
            </a:endParaRPr>
          </a:p>
          <a:p>
            <a:pPr algn="r">
              <a:lnSpc>
                <a:spcPct val="150000"/>
              </a:lnSpc>
            </a:pPr>
            <a:r>
              <a:rPr lang="en-US" sz="1400" b="1" dirty="0" smtClean="0">
                <a:solidFill>
                  <a:schemeClr val="accent2"/>
                </a:solidFill>
                <a:highlight>
                  <a:srgbClr val="FFFFFF"/>
                </a:highlight>
              </a:rPr>
              <a:t>Erin Knight</a:t>
            </a:r>
            <a:r>
              <a:rPr lang="en" sz="1400" b="1" dirty="0" smtClean="0">
                <a:solidFill>
                  <a:srgbClr val="888888"/>
                </a:solidFill>
                <a:highlight>
                  <a:srgbClr val="FFFFFF"/>
                </a:highlight>
              </a:rPr>
              <a:t> </a:t>
            </a:r>
            <a:r>
              <a:rPr lang="en" sz="1400" b="1" dirty="0">
                <a:solidFill>
                  <a:srgbClr val="888888"/>
                </a:solidFill>
                <a:highlight>
                  <a:srgbClr val="FFFFFF"/>
                </a:highlight>
              </a:rPr>
              <a:t>| </a:t>
            </a:r>
            <a:r>
              <a:rPr lang="en-US" sz="1400" b="1" dirty="0" smtClean="0">
                <a:solidFill>
                  <a:srgbClr val="888888"/>
                </a:solidFill>
                <a:highlight>
                  <a:srgbClr val="FFFFFF"/>
                </a:highlight>
              </a:rPr>
              <a:t>Senior Director of Learning and Badges | Mozilla Open Badges</a:t>
            </a:r>
          </a:p>
          <a:p>
            <a:pPr>
              <a:lnSpc>
                <a:spcPct val="150000"/>
              </a:lnSpc>
            </a:pPr>
            <a:endParaRPr sz="1500" i="1" dirty="0">
              <a:solidFill>
                <a:srgbClr val="000000"/>
              </a:solidFill>
              <a:latin typeface="Helvetica Neue"/>
              <a:ea typeface="Helvetica Neue"/>
              <a:cs typeface="Helvetica Neue"/>
              <a:sym typeface="Helvetica Neue"/>
            </a:endParaRPr>
          </a:p>
        </p:txBody>
      </p:sp>
      <p:sp>
        <p:nvSpPr>
          <p:cNvPr id="388" name="Google Shape;388;p48"/>
          <p:cNvSpPr txBox="1"/>
          <p:nvPr/>
        </p:nvSpPr>
        <p:spPr>
          <a:xfrm>
            <a:off x="441450" y="347450"/>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
        <p:nvSpPr>
          <p:cNvPr id="389" name="Google Shape;389;p48"/>
          <p:cNvSpPr txBox="1"/>
          <p:nvPr/>
        </p:nvSpPr>
        <p:spPr>
          <a:xfrm>
            <a:off x="7476587" y="1993225"/>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Tree>
    <p:extLst>
      <p:ext uri="{BB962C8B-B14F-4D97-AF65-F5344CB8AC3E}">
        <p14:creationId xmlns:p14="http://schemas.microsoft.com/office/powerpoint/2010/main" val="3457169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5" name="Google Shape;385;p48"/>
          <p:cNvSpPr txBox="1">
            <a:spLocks noGrp="1"/>
          </p:cNvSpPr>
          <p:nvPr>
            <p:ph type="sldNum" sz="quarter" idx="12"/>
          </p:nvPr>
        </p:nvSpPr>
        <p:spPr>
          <a:xfrm>
            <a:off x="266620" y="4618702"/>
            <a:ext cx="280800" cy="273900"/>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17</a:t>
            </a:fld>
            <a:endParaRPr sz="800">
              <a:latin typeface="Helvetica Neue"/>
              <a:ea typeface="Helvetica Neue"/>
              <a:cs typeface="Helvetica Neue"/>
              <a:sym typeface="Helvetica Neue"/>
            </a:endParaRPr>
          </a:p>
        </p:txBody>
      </p:sp>
      <p:sp>
        <p:nvSpPr>
          <p:cNvPr id="386" name="Google Shape;386;p48"/>
          <p:cNvSpPr txBox="1"/>
          <p:nvPr/>
        </p:nvSpPr>
        <p:spPr>
          <a:xfrm>
            <a:off x="1009250" y="819726"/>
            <a:ext cx="7255200" cy="1974274"/>
          </a:xfrm>
          <a:prstGeom prst="rect">
            <a:avLst/>
          </a:prstGeom>
          <a:noFill/>
          <a:ln>
            <a:noFill/>
          </a:ln>
        </p:spPr>
        <p:txBody>
          <a:bodyPr spcFirstLastPara="1" wrap="square" lIns="68569" tIns="34275" rIns="68569" bIns="34275" anchor="t" anchorCtr="0">
            <a:noAutofit/>
          </a:bodyPr>
          <a:lstStyle/>
          <a:p>
            <a:pPr>
              <a:lnSpc>
                <a:spcPct val="150000"/>
              </a:lnSpc>
            </a:pPr>
            <a:r>
              <a:rPr lang="en-US" b="1" i="1" dirty="0" smtClean="0">
                <a:solidFill>
                  <a:srgbClr val="197AC9"/>
                </a:solidFill>
              </a:rPr>
              <a:t>The </a:t>
            </a:r>
            <a:r>
              <a:rPr lang="en-US" b="1" i="1" dirty="0">
                <a:solidFill>
                  <a:srgbClr val="197AC9"/>
                </a:solidFill>
              </a:rPr>
              <a:t>textbook industry has evolved to support a few common trim sizes for books and the bookstores have built shelves to fit them. The Common Cartridge is a similar convention applied to eLearning </a:t>
            </a:r>
            <a:r>
              <a:rPr lang="en-US" b="1" i="1" dirty="0" smtClean="0">
                <a:solidFill>
                  <a:srgbClr val="197AC9"/>
                </a:solidFill>
              </a:rPr>
              <a:t>content.</a:t>
            </a:r>
            <a:endParaRPr b="1" i="1" dirty="0">
              <a:solidFill>
                <a:srgbClr val="197AC9"/>
              </a:solidFill>
              <a:highlight>
                <a:srgbClr val="FFFFFF"/>
              </a:highlight>
            </a:endParaRPr>
          </a:p>
          <a:p>
            <a:pPr>
              <a:lnSpc>
                <a:spcPct val="150000"/>
              </a:lnSpc>
            </a:pPr>
            <a:endParaRPr lang="en-US" sz="1400" b="1" i="1" dirty="0" smtClean="0">
              <a:solidFill>
                <a:srgbClr val="008FD3"/>
              </a:solidFill>
              <a:highlight>
                <a:srgbClr val="FFFFFF"/>
              </a:highlight>
            </a:endParaRPr>
          </a:p>
          <a:p>
            <a:pPr>
              <a:lnSpc>
                <a:spcPct val="150000"/>
              </a:lnSpc>
            </a:pPr>
            <a:endParaRPr sz="1400" b="1" i="1" dirty="0">
              <a:solidFill>
                <a:srgbClr val="008FD3"/>
              </a:solidFill>
              <a:highlight>
                <a:srgbClr val="FFFFFF"/>
              </a:highlight>
            </a:endParaRPr>
          </a:p>
          <a:p>
            <a:pPr algn="r">
              <a:lnSpc>
                <a:spcPct val="150000"/>
              </a:lnSpc>
            </a:pPr>
            <a:r>
              <a:rPr lang="en-US" sz="1400" b="1" dirty="0" smtClean="0">
                <a:solidFill>
                  <a:schemeClr val="accent2"/>
                </a:solidFill>
                <a:highlight>
                  <a:srgbClr val="FFFFFF"/>
                </a:highlight>
              </a:rPr>
              <a:t>Ray Henderson </a:t>
            </a:r>
            <a:r>
              <a:rPr lang="en" sz="1400" b="1" dirty="0" smtClean="0">
                <a:solidFill>
                  <a:srgbClr val="888888"/>
                </a:solidFill>
                <a:highlight>
                  <a:srgbClr val="FFFFFF"/>
                </a:highlight>
              </a:rPr>
              <a:t>| </a:t>
            </a:r>
            <a:r>
              <a:rPr lang="en-US" sz="1400" b="1" dirty="0" err="1" smtClean="0">
                <a:solidFill>
                  <a:srgbClr val="888888"/>
                </a:solidFill>
                <a:highlight>
                  <a:srgbClr val="FFFFFF"/>
                </a:highlight>
              </a:rPr>
              <a:t>Edtech</a:t>
            </a:r>
            <a:r>
              <a:rPr lang="en-US" sz="1400" b="1" dirty="0" smtClean="0">
                <a:solidFill>
                  <a:srgbClr val="888888"/>
                </a:solidFill>
                <a:highlight>
                  <a:srgbClr val="FFFFFF"/>
                </a:highlight>
              </a:rPr>
              <a:t> Investor / Advisor</a:t>
            </a:r>
            <a:endParaRPr lang="en-US" sz="1400" b="1" dirty="0" smtClean="0">
              <a:solidFill>
                <a:srgbClr val="FF0000"/>
              </a:solidFill>
              <a:highlight>
                <a:srgbClr val="FFFFFF"/>
              </a:highlight>
            </a:endParaRPr>
          </a:p>
          <a:p>
            <a:pPr>
              <a:lnSpc>
                <a:spcPct val="150000"/>
              </a:lnSpc>
            </a:pPr>
            <a:endParaRPr sz="1500" i="1" dirty="0">
              <a:solidFill>
                <a:srgbClr val="FF0000"/>
              </a:solidFill>
              <a:latin typeface="Helvetica Neue"/>
              <a:ea typeface="Helvetica Neue"/>
              <a:cs typeface="Helvetica Neue"/>
              <a:sym typeface="Helvetica Neue"/>
            </a:endParaRPr>
          </a:p>
        </p:txBody>
      </p:sp>
      <p:sp>
        <p:nvSpPr>
          <p:cNvPr id="388" name="Google Shape;388;p48"/>
          <p:cNvSpPr txBox="1"/>
          <p:nvPr/>
        </p:nvSpPr>
        <p:spPr>
          <a:xfrm>
            <a:off x="404670" y="347450"/>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
        <p:nvSpPr>
          <p:cNvPr id="389" name="Google Shape;389;p48"/>
          <p:cNvSpPr txBox="1"/>
          <p:nvPr/>
        </p:nvSpPr>
        <p:spPr>
          <a:xfrm>
            <a:off x="3158587" y="1917025"/>
            <a:ext cx="677700" cy="800775"/>
          </a:xfrm>
          <a:prstGeom prst="rect">
            <a:avLst/>
          </a:prstGeom>
          <a:noFill/>
          <a:ln>
            <a:noFill/>
          </a:ln>
        </p:spPr>
        <p:txBody>
          <a:bodyPr spcFirstLastPara="1" wrap="square" lIns="68569" tIns="68569" rIns="68569" bIns="68569" anchor="t" anchorCtr="0">
            <a:noAutofit/>
          </a:bodyPr>
          <a:lstStyle/>
          <a:p>
            <a:r>
              <a:rPr lang="en" sz="9600" dirty="0">
                <a:solidFill>
                  <a:schemeClr val="accent2"/>
                </a:solidFill>
              </a:rPr>
              <a:t>”</a:t>
            </a:r>
            <a:endParaRPr sz="9600" dirty="0">
              <a:solidFill>
                <a:schemeClr val="accent2"/>
              </a:solidFill>
            </a:endParaRPr>
          </a:p>
        </p:txBody>
      </p:sp>
    </p:spTree>
    <p:extLst>
      <p:ext uri="{BB962C8B-B14F-4D97-AF65-F5344CB8AC3E}">
        <p14:creationId xmlns:p14="http://schemas.microsoft.com/office/powerpoint/2010/main" val="2498361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5" name="Google Shape;385;p48"/>
          <p:cNvSpPr txBox="1">
            <a:spLocks noGrp="1"/>
          </p:cNvSpPr>
          <p:nvPr>
            <p:ph type="sldNum" sz="quarter" idx="12"/>
          </p:nvPr>
        </p:nvSpPr>
        <p:spPr>
          <a:xfrm>
            <a:off x="266620" y="4618702"/>
            <a:ext cx="280800" cy="273900"/>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18</a:t>
            </a:fld>
            <a:endParaRPr sz="800">
              <a:latin typeface="Helvetica Neue"/>
              <a:ea typeface="Helvetica Neue"/>
              <a:cs typeface="Helvetica Neue"/>
              <a:sym typeface="Helvetica Neue"/>
            </a:endParaRPr>
          </a:p>
        </p:txBody>
      </p:sp>
      <p:sp>
        <p:nvSpPr>
          <p:cNvPr id="386" name="Google Shape;386;p48"/>
          <p:cNvSpPr txBox="1"/>
          <p:nvPr/>
        </p:nvSpPr>
        <p:spPr>
          <a:xfrm>
            <a:off x="1009250" y="819726"/>
            <a:ext cx="7255200" cy="1974274"/>
          </a:xfrm>
          <a:prstGeom prst="rect">
            <a:avLst/>
          </a:prstGeom>
          <a:noFill/>
          <a:ln>
            <a:noFill/>
          </a:ln>
        </p:spPr>
        <p:txBody>
          <a:bodyPr spcFirstLastPara="1" wrap="square" lIns="68569" tIns="34275" rIns="68569" bIns="34275" anchor="t" anchorCtr="0">
            <a:noAutofit/>
          </a:bodyPr>
          <a:lstStyle/>
          <a:p>
            <a:pPr>
              <a:lnSpc>
                <a:spcPct val="150000"/>
              </a:lnSpc>
            </a:pPr>
            <a:r>
              <a:rPr lang="en-US" b="1" i="1" dirty="0" smtClean="0">
                <a:solidFill>
                  <a:srgbClr val="197AC9"/>
                </a:solidFill>
              </a:rPr>
              <a:t>The </a:t>
            </a:r>
            <a:r>
              <a:rPr lang="en-US" b="1" i="1" dirty="0">
                <a:solidFill>
                  <a:srgbClr val="197AC9"/>
                </a:solidFill>
              </a:rPr>
              <a:t>ultimate goal is to use advanced technologies to </a:t>
            </a:r>
            <a:r>
              <a:rPr lang="en-US" b="1" i="1" dirty="0">
                <a:solidFill>
                  <a:schemeClr val="accent1">
                    <a:lumMod val="75000"/>
                  </a:schemeClr>
                </a:solidFill>
              </a:rPr>
              <a:t>support educators in personalizing instruction</a:t>
            </a:r>
            <a:r>
              <a:rPr lang="en-US" b="1" i="1" dirty="0">
                <a:solidFill>
                  <a:srgbClr val="197AC9"/>
                </a:solidFill>
              </a:rPr>
              <a:t> to meet each student’s individualized learning needs with differentiated content, assessments for learning, project-based </a:t>
            </a:r>
            <a:r>
              <a:rPr lang="en-US" b="1" i="1" dirty="0" err="1">
                <a:solidFill>
                  <a:srgbClr val="197AC9"/>
                </a:solidFill>
              </a:rPr>
              <a:t>ePortfolios</a:t>
            </a:r>
            <a:r>
              <a:rPr lang="en-US" b="1" i="1" dirty="0">
                <a:solidFill>
                  <a:srgbClr val="197AC9"/>
                </a:solidFill>
              </a:rPr>
              <a:t>, and online </a:t>
            </a:r>
            <a:r>
              <a:rPr lang="en-US" b="1" i="1" dirty="0" smtClean="0">
                <a:solidFill>
                  <a:srgbClr val="197AC9"/>
                </a:solidFill>
              </a:rPr>
              <a:t>learning.</a:t>
            </a:r>
            <a:endParaRPr lang="en-US" sz="1400" b="1" i="1" dirty="0" smtClean="0">
              <a:solidFill>
                <a:srgbClr val="197AC9"/>
              </a:solidFill>
              <a:highlight>
                <a:srgbClr val="FFFFFF"/>
              </a:highlight>
            </a:endParaRPr>
          </a:p>
          <a:p>
            <a:pPr>
              <a:lnSpc>
                <a:spcPct val="150000"/>
              </a:lnSpc>
            </a:pPr>
            <a:endParaRPr sz="1400" b="1" i="1" dirty="0">
              <a:solidFill>
                <a:srgbClr val="008FD3"/>
              </a:solidFill>
              <a:highlight>
                <a:srgbClr val="FFFFFF"/>
              </a:highlight>
            </a:endParaRPr>
          </a:p>
          <a:p>
            <a:pPr algn="r">
              <a:lnSpc>
                <a:spcPct val="150000"/>
              </a:lnSpc>
            </a:pPr>
            <a:r>
              <a:rPr lang="en-US" sz="1400" b="1" dirty="0" smtClean="0">
                <a:solidFill>
                  <a:schemeClr val="accent2"/>
                </a:solidFill>
                <a:highlight>
                  <a:srgbClr val="FFFFFF"/>
                </a:highlight>
              </a:rPr>
              <a:t>Dr. Susan Patrick</a:t>
            </a:r>
            <a:r>
              <a:rPr lang="en" sz="1400" b="1" dirty="0" smtClean="0">
                <a:solidFill>
                  <a:srgbClr val="888888"/>
                </a:solidFill>
                <a:highlight>
                  <a:srgbClr val="FFFFFF"/>
                </a:highlight>
              </a:rPr>
              <a:t> </a:t>
            </a:r>
            <a:r>
              <a:rPr lang="en" sz="1400" b="1" dirty="0">
                <a:solidFill>
                  <a:srgbClr val="888888"/>
                </a:solidFill>
                <a:highlight>
                  <a:srgbClr val="FFFFFF"/>
                </a:highlight>
              </a:rPr>
              <a:t>| </a:t>
            </a:r>
            <a:r>
              <a:rPr lang="en-US" sz="1400" b="1" dirty="0" smtClean="0">
                <a:solidFill>
                  <a:srgbClr val="888888"/>
                </a:solidFill>
                <a:highlight>
                  <a:srgbClr val="FFFFFF"/>
                </a:highlight>
              </a:rPr>
              <a:t>President and CEO | </a:t>
            </a:r>
            <a:r>
              <a:rPr lang="en-US" sz="1400" b="1" dirty="0" err="1" smtClean="0">
                <a:solidFill>
                  <a:srgbClr val="888888"/>
                </a:solidFill>
                <a:highlight>
                  <a:srgbClr val="FFFFFF"/>
                </a:highlight>
              </a:rPr>
              <a:t>iNACOL</a:t>
            </a:r>
            <a:endParaRPr lang="en-US" sz="1400" b="1" dirty="0" smtClean="0">
              <a:solidFill>
                <a:srgbClr val="888888"/>
              </a:solidFill>
              <a:highlight>
                <a:srgbClr val="FFFFFF"/>
              </a:highlight>
            </a:endParaRPr>
          </a:p>
          <a:p>
            <a:pPr>
              <a:lnSpc>
                <a:spcPct val="150000"/>
              </a:lnSpc>
            </a:pPr>
            <a:endParaRPr sz="1500" i="1" dirty="0">
              <a:solidFill>
                <a:srgbClr val="000000"/>
              </a:solidFill>
              <a:latin typeface="Helvetica Neue"/>
              <a:ea typeface="Helvetica Neue"/>
              <a:cs typeface="Helvetica Neue"/>
              <a:sym typeface="Helvetica Neue"/>
            </a:endParaRPr>
          </a:p>
        </p:txBody>
      </p:sp>
      <p:sp>
        <p:nvSpPr>
          <p:cNvPr id="388" name="Google Shape;388;p48"/>
          <p:cNvSpPr txBox="1"/>
          <p:nvPr/>
        </p:nvSpPr>
        <p:spPr>
          <a:xfrm>
            <a:off x="441450" y="347450"/>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
        <p:nvSpPr>
          <p:cNvPr id="389" name="Google Shape;389;p48"/>
          <p:cNvSpPr txBox="1"/>
          <p:nvPr/>
        </p:nvSpPr>
        <p:spPr>
          <a:xfrm>
            <a:off x="1964787" y="2439426"/>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Tree>
    <p:extLst>
      <p:ext uri="{BB962C8B-B14F-4D97-AF65-F5344CB8AC3E}">
        <p14:creationId xmlns:p14="http://schemas.microsoft.com/office/powerpoint/2010/main" val="3707344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5" name="Google Shape;385;p48"/>
          <p:cNvSpPr txBox="1">
            <a:spLocks noGrp="1"/>
          </p:cNvSpPr>
          <p:nvPr>
            <p:ph type="sldNum" sz="quarter" idx="12"/>
          </p:nvPr>
        </p:nvSpPr>
        <p:spPr>
          <a:xfrm>
            <a:off x="266620" y="4618702"/>
            <a:ext cx="280800" cy="273900"/>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19</a:t>
            </a:fld>
            <a:endParaRPr sz="800">
              <a:latin typeface="Helvetica Neue"/>
              <a:ea typeface="Helvetica Neue"/>
              <a:cs typeface="Helvetica Neue"/>
              <a:sym typeface="Helvetica Neue"/>
            </a:endParaRPr>
          </a:p>
        </p:txBody>
      </p:sp>
      <p:sp>
        <p:nvSpPr>
          <p:cNvPr id="386" name="Google Shape;386;p48"/>
          <p:cNvSpPr txBox="1"/>
          <p:nvPr/>
        </p:nvSpPr>
        <p:spPr>
          <a:xfrm>
            <a:off x="1009250" y="819726"/>
            <a:ext cx="7626750" cy="2748974"/>
          </a:xfrm>
          <a:prstGeom prst="rect">
            <a:avLst/>
          </a:prstGeom>
          <a:noFill/>
          <a:ln>
            <a:noFill/>
          </a:ln>
        </p:spPr>
        <p:txBody>
          <a:bodyPr spcFirstLastPara="1" wrap="square" lIns="68569" tIns="34275" rIns="68569" bIns="34275" anchor="t" anchorCtr="0">
            <a:noAutofit/>
          </a:bodyPr>
          <a:lstStyle/>
          <a:p>
            <a:pPr>
              <a:lnSpc>
                <a:spcPct val="150000"/>
              </a:lnSpc>
            </a:pPr>
            <a:r>
              <a:rPr lang="en-US" b="1" i="1" dirty="0">
                <a:solidFill>
                  <a:srgbClr val="197AC9"/>
                </a:solidFill>
              </a:rPr>
              <a:t>Getting out of the paper-centric world and into a world where </a:t>
            </a:r>
            <a:r>
              <a:rPr lang="en-US" b="1" i="1" dirty="0" smtClean="0">
                <a:solidFill>
                  <a:srgbClr val="197AC9"/>
                </a:solidFill>
              </a:rPr>
              <a:t>content </a:t>
            </a:r>
            <a:r>
              <a:rPr lang="en-US" b="1" i="1" dirty="0">
                <a:solidFill>
                  <a:srgbClr val="197AC9"/>
                </a:solidFill>
              </a:rPr>
              <a:t>is truly born digital means that it can also be </a:t>
            </a:r>
            <a:endParaRPr lang="en-US" b="1" i="1" dirty="0" smtClean="0">
              <a:solidFill>
                <a:srgbClr val="197AC9"/>
              </a:solidFill>
            </a:endParaRPr>
          </a:p>
          <a:p>
            <a:pPr>
              <a:lnSpc>
                <a:spcPct val="150000"/>
              </a:lnSpc>
            </a:pPr>
            <a:r>
              <a:rPr lang="en-US" b="1" i="1" dirty="0" smtClean="0">
                <a:solidFill>
                  <a:schemeClr val="accent1">
                    <a:lumMod val="75000"/>
                  </a:schemeClr>
                </a:solidFill>
              </a:rPr>
              <a:t>born </a:t>
            </a:r>
            <a:r>
              <a:rPr lang="en-US" b="1" i="1" dirty="0">
                <a:solidFill>
                  <a:schemeClr val="accent1">
                    <a:lumMod val="75000"/>
                  </a:schemeClr>
                </a:solidFill>
              </a:rPr>
              <a:t>accessible</a:t>
            </a:r>
            <a:r>
              <a:rPr lang="en-US" b="1" i="1" dirty="0">
                <a:solidFill>
                  <a:srgbClr val="197AC9"/>
                </a:solidFill>
              </a:rPr>
              <a:t> and accessed through the tools that best suit </a:t>
            </a:r>
            <a:endParaRPr lang="en-US" b="1" i="1" dirty="0" smtClean="0">
              <a:solidFill>
                <a:srgbClr val="197AC9"/>
              </a:solidFill>
            </a:endParaRPr>
          </a:p>
          <a:p>
            <a:pPr>
              <a:lnSpc>
                <a:spcPct val="150000"/>
              </a:lnSpc>
            </a:pPr>
            <a:r>
              <a:rPr lang="en-US" b="1" i="1" dirty="0" smtClean="0">
                <a:solidFill>
                  <a:srgbClr val="197AC9"/>
                </a:solidFill>
              </a:rPr>
              <a:t>the </a:t>
            </a:r>
            <a:r>
              <a:rPr lang="en-US" b="1" i="1" dirty="0">
                <a:solidFill>
                  <a:srgbClr val="197AC9"/>
                </a:solidFill>
              </a:rPr>
              <a:t>needs of the individual student. </a:t>
            </a:r>
            <a:endParaRPr lang="en-US" sz="1400" b="1" dirty="0" smtClean="0">
              <a:solidFill>
                <a:schemeClr val="accent2"/>
              </a:solidFill>
              <a:highlight>
                <a:srgbClr val="FFFFFF"/>
              </a:highlight>
            </a:endParaRPr>
          </a:p>
          <a:p>
            <a:pPr algn="r">
              <a:lnSpc>
                <a:spcPct val="150000"/>
              </a:lnSpc>
            </a:pPr>
            <a:endParaRPr lang="en-US" sz="1400" b="1" dirty="0" smtClean="0">
              <a:solidFill>
                <a:schemeClr val="accent2"/>
              </a:solidFill>
              <a:highlight>
                <a:srgbClr val="FFFFFF"/>
              </a:highlight>
            </a:endParaRPr>
          </a:p>
          <a:p>
            <a:pPr algn="r">
              <a:lnSpc>
                <a:spcPct val="150000"/>
              </a:lnSpc>
            </a:pPr>
            <a:r>
              <a:rPr lang="en-US" sz="1400" b="1" dirty="0" smtClean="0">
                <a:solidFill>
                  <a:schemeClr val="accent2"/>
                </a:solidFill>
                <a:highlight>
                  <a:srgbClr val="FFFFFF"/>
                </a:highlight>
              </a:rPr>
              <a:t>Betsy </a:t>
            </a:r>
            <a:r>
              <a:rPr lang="en-US" sz="1400" b="1" dirty="0" err="1" smtClean="0">
                <a:solidFill>
                  <a:schemeClr val="accent2"/>
                </a:solidFill>
                <a:highlight>
                  <a:srgbClr val="FFFFFF"/>
                </a:highlight>
              </a:rPr>
              <a:t>Beaumon</a:t>
            </a:r>
            <a:r>
              <a:rPr lang="en" sz="1400" b="1" dirty="0" smtClean="0">
                <a:solidFill>
                  <a:srgbClr val="888888"/>
                </a:solidFill>
                <a:highlight>
                  <a:srgbClr val="FFFFFF"/>
                </a:highlight>
              </a:rPr>
              <a:t> </a:t>
            </a:r>
            <a:r>
              <a:rPr lang="en" sz="1400" b="1" dirty="0">
                <a:solidFill>
                  <a:srgbClr val="888888"/>
                </a:solidFill>
                <a:highlight>
                  <a:srgbClr val="FFFFFF"/>
                </a:highlight>
              </a:rPr>
              <a:t>| </a:t>
            </a:r>
            <a:r>
              <a:rPr lang="en-US" sz="1400" b="1" dirty="0" smtClean="0">
                <a:solidFill>
                  <a:srgbClr val="888888"/>
                </a:solidFill>
                <a:highlight>
                  <a:srgbClr val="FFFFFF"/>
                </a:highlight>
              </a:rPr>
              <a:t>General Manager &amp; VP, Global Literacy Program | </a:t>
            </a:r>
            <a:r>
              <a:rPr lang="en-US" sz="1400" b="1" dirty="0" err="1" smtClean="0">
                <a:solidFill>
                  <a:srgbClr val="888888"/>
                </a:solidFill>
                <a:highlight>
                  <a:srgbClr val="FFFFFF"/>
                </a:highlight>
              </a:rPr>
              <a:t>Benetech</a:t>
            </a:r>
            <a:endParaRPr lang="en-US" sz="1400" b="1" dirty="0" smtClean="0">
              <a:solidFill>
                <a:srgbClr val="888888"/>
              </a:solidFill>
              <a:highlight>
                <a:srgbClr val="FFFFFF"/>
              </a:highlight>
            </a:endParaRPr>
          </a:p>
          <a:p>
            <a:pPr>
              <a:lnSpc>
                <a:spcPct val="150000"/>
              </a:lnSpc>
            </a:pPr>
            <a:endParaRPr sz="1500" i="1" dirty="0">
              <a:solidFill>
                <a:srgbClr val="000000"/>
              </a:solidFill>
              <a:latin typeface="Helvetica Neue"/>
              <a:ea typeface="Helvetica Neue"/>
              <a:cs typeface="Helvetica Neue"/>
              <a:sym typeface="Helvetica Neue"/>
            </a:endParaRPr>
          </a:p>
        </p:txBody>
      </p:sp>
      <p:sp>
        <p:nvSpPr>
          <p:cNvPr id="388" name="Google Shape;388;p48"/>
          <p:cNvSpPr txBox="1"/>
          <p:nvPr/>
        </p:nvSpPr>
        <p:spPr>
          <a:xfrm>
            <a:off x="441450" y="347450"/>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
        <p:nvSpPr>
          <p:cNvPr id="389" name="Google Shape;389;p48"/>
          <p:cNvSpPr txBox="1"/>
          <p:nvPr/>
        </p:nvSpPr>
        <p:spPr>
          <a:xfrm>
            <a:off x="4950797" y="1851453"/>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Tree>
    <p:extLst>
      <p:ext uri="{BB962C8B-B14F-4D97-AF65-F5344CB8AC3E}">
        <p14:creationId xmlns:p14="http://schemas.microsoft.com/office/powerpoint/2010/main" val="2829695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4" name="Google Shape;274;p39"/>
          <p:cNvSpPr txBox="1">
            <a:spLocks noGrp="1"/>
          </p:cNvSpPr>
          <p:nvPr>
            <p:ph type="sldNum" sz="quarter" idx="12"/>
          </p:nvPr>
        </p:nvSpPr>
        <p:spPr>
          <a:xfrm>
            <a:off x="266620" y="4618703"/>
            <a:ext cx="280652" cy="273844"/>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2</a:t>
            </a:fld>
            <a:endParaRPr sz="800">
              <a:latin typeface="Helvetica Neue"/>
              <a:ea typeface="Helvetica Neue"/>
              <a:cs typeface="Helvetica Neue"/>
              <a:sym typeface="Helvetica Neue"/>
            </a:endParaRPr>
          </a:p>
        </p:txBody>
      </p:sp>
      <p:sp>
        <p:nvSpPr>
          <p:cNvPr id="276" name="Google Shape;276;p39"/>
          <p:cNvSpPr txBox="1"/>
          <p:nvPr/>
        </p:nvSpPr>
        <p:spPr>
          <a:xfrm>
            <a:off x="547272" y="1291657"/>
            <a:ext cx="8453509" cy="3254690"/>
          </a:xfrm>
          <a:prstGeom prst="rect">
            <a:avLst/>
          </a:prstGeom>
          <a:noFill/>
          <a:ln>
            <a:noFill/>
          </a:ln>
        </p:spPr>
        <p:txBody>
          <a:bodyPr spcFirstLastPara="1" wrap="square" lIns="68569" tIns="34275" rIns="68569" bIns="34275" anchor="t" anchorCtr="0">
            <a:noAutofit/>
          </a:bodyPr>
          <a:lstStyle/>
          <a:p>
            <a:r>
              <a:rPr lang="en-US" sz="1600" b="1" dirty="0" smtClean="0">
                <a:solidFill>
                  <a:srgbClr val="197AC9"/>
                </a:solidFill>
                <a:cs typeface="Helvetica Neue"/>
                <a:sym typeface="Helvetica Neue"/>
              </a:rPr>
              <a:t>This bank of slides are designed for </a:t>
            </a:r>
            <a:r>
              <a:rPr lang="en-US" sz="1600" b="1" dirty="0" smtClean="0">
                <a:solidFill>
                  <a:srgbClr val="6F9500"/>
                </a:solidFill>
                <a:cs typeface="Helvetica Neue"/>
                <a:sym typeface="Helvetica Neue"/>
              </a:rPr>
              <a:t>a</a:t>
            </a:r>
            <a:r>
              <a:rPr lang="en-US" sz="1600" b="1" dirty="0" smtClean="0">
                <a:solidFill>
                  <a:srgbClr val="197AC9"/>
                </a:solidFill>
                <a:cs typeface="Helvetica Neue"/>
                <a:sym typeface="Helvetica Neue"/>
              </a:rPr>
              <a:t> </a:t>
            </a:r>
            <a:r>
              <a:rPr lang="en-US" sz="1600" b="1" dirty="0" smtClean="0">
                <a:solidFill>
                  <a:schemeClr val="accent1">
                    <a:lumMod val="75000"/>
                  </a:schemeClr>
                </a:solidFill>
                <a:cs typeface="Helvetica Neue"/>
                <a:sym typeface="Helvetica Neue"/>
              </a:rPr>
              <a:t>non-technical audience</a:t>
            </a:r>
            <a:r>
              <a:rPr lang="en-US" sz="1600" b="1" dirty="0" smtClean="0">
                <a:solidFill>
                  <a:srgbClr val="197AC9"/>
                </a:solidFill>
                <a:cs typeface="Helvetica Neue"/>
                <a:sym typeface="Helvetica Neue"/>
              </a:rPr>
              <a:t>.</a:t>
            </a:r>
          </a:p>
          <a:p>
            <a:endParaRPr lang="en-US" sz="1600" b="1" dirty="0">
              <a:solidFill>
                <a:srgbClr val="197AC9"/>
              </a:solidFill>
              <a:cs typeface="Helvetica Neue"/>
              <a:sym typeface="Helvetica Neue"/>
            </a:endParaRPr>
          </a:p>
          <a:p>
            <a:pPr lvl="0"/>
            <a:r>
              <a:rPr lang="en-US" sz="1600" b="1" dirty="0" smtClean="0">
                <a:solidFill>
                  <a:srgbClr val="197AC9"/>
                </a:solidFill>
              </a:rPr>
              <a:t>There are 5 sections to pull from:</a:t>
            </a:r>
            <a:endParaRPr lang="en-US" sz="1600" b="1" dirty="0" smtClean="0">
              <a:solidFill>
                <a:srgbClr val="197AC9"/>
              </a:solidFill>
              <a:cs typeface="Helvetica Neue"/>
              <a:sym typeface="Helvetica Neue"/>
            </a:endParaRPr>
          </a:p>
          <a:p>
            <a:pPr marL="914400" lvl="1" indent="-457200">
              <a:buClr>
                <a:schemeClr val="accent1"/>
              </a:buClr>
              <a:buFontTx/>
              <a:buAutoNum type="arabicPeriod"/>
            </a:pPr>
            <a:r>
              <a:rPr lang="en-US" sz="1600" b="1" i="1" dirty="0">
                <a:solidFill>
                  <a:srgbClr val="197AC9"/>
                </a:solidFill>
              </a:rPr>
              <a:t>Statistics</a:t>
            </a:r>
          </a:p>
          <a:p>
            <a:pPr marL="914400" lvl="1" indent="-457200">
              <a:buClr>
                <a:schemeClr val="accent1"/>
              </a:buClr>
              <a:buAutoNum type="arabicPeriod"/>
            </a:pPr>
            <a:r>
              <a:rPr lang="en-US" sz="1600" b="1" i="1" dirty="0" smtClean="0">
                <a:solidFill>
                  <a:srgbClr val="197AC9"/>
                </a:solidFill>
              </a:rPr>
              <a:t>Text &amp; Graphics</a:t>
            </a:r>
            <a:endParaRPr lang="en-US" sz="1600" b="1" i="1" dirty="0">
              <a:solidFill>
                <a:srgbClr val="197AC9"/>
              </a:solidFill>
            </a:endParaRPr>
          </a:p>
          <a:p>
            <a:pPr marL="914400" lvl="1" indent="-457200">
              <a:buClr>
                <a:schemeClr val="accent1"/>
              </a:buClr>
              <a:buAutoNum type="arabicPeriod"/>
            </a:pPr>
            <a:r>
              <a:rPr lang="en-US" sz="1600" b="1" i="1" dirty="0">
                <a:solidFill>
                  <a:srgbClr val="197AC9"/>
                </a:solidFill>
              </a:rPr>
              <a:t>Quotes</a:t>
            </a:r>
          </a:p>
          <a:p>
            <a:pPr marL="914400" lvl="1" indent="-457200">
              <a:buClr>
                <a:schemeClr val="accent1"/>
              </a:buClr>
              <a:buAutoNum type="arabicPeriod"/>
            </a:pPr>
            <a:r>
              <a:rPr lang="en-US" sz="1600" b="1" i="1" dirty="0">
                <a:solidFill>
                  <a:srgbClr val="197AC9"/>
                </a:solidFill>
              </a:rPr>
              <a:t>Costs</a:t>
            </a:r>
          </a:p>
          <a:p>
            <a:pPr marL="914400" lvl="1" indent="-457200">
              <a:buClr>
                <a:schemeClr val="accent1"/>
              </a:buClr>
              <a:buAutoNum type="arabicPeriod"/>
            </a:pPr>
            <a:r>
              <a:rPr lang="en-US" sz="1600" b="1" i="1" dirty="0">
                <a:solidFill>
                  <a:srgbClr val="197AC9"/>
                </a:solidFill>
              </a:rPr>
              <a:t>Project Unicorn</a:t>
            </a:r>
          </a:p>
          <a:p>
            <a:endParaRPr lang="en-US" sz="1600" b="1" dirty="0" smtClean="0">
              <a:solidFill>
                <a:srgbClr val="197AC9"/>
              </a:solidFill>
              <a:latin typeface="+mj-lt"/>
              <a:ea typeface="Helvetica Neue"/>
              <a:cs typeface="Helvetica Neue"/>
              <a:sym typeface="Helvetica Neue"/>
            </a:endParaRPr>
          </a:p>
          <a:p>
            <a:r>
              <a:rPr lang="en-US" sz="1600" b="1" dirty="0" smtClean="0">
                <a:solidFill>
                  <a:srgbClr val="197AC9"/>
                </a:solidFill>
                <a:latin typeface="+mj-lt"/>
                <a:ea typeface="Helvetica Neue"/>
                <a:cs typeface="Helvetica Neue"/>
                <a:sym typeface="Helvetica Neue"/>
              </a:rPr>
              <a:t>Just grab what you need and go! Edit and reformat as needed.</a:t>
            </a:r>
          </a:p>
          <a:p>
            <a:endParaRPr lang="en-US" sz="1600" b="1" dirty="0">
              <a:solidFill>
                <a:srgbClr val="197AC9"/>
              </a:solidFill>
              <a:latin typeface="+mj-lt"/>
              <a:ea typeface="Helvetica Neue"/>
              <a:cs typeface="Helvetica Neue"/>
              <a:sym typeface="Helvetica Neue"/>
            </a:endParaRPr>
          </a:p>
          <a:p>
            <a:r>
              <a:rPr lang="en-US" sz="1600" b="1" dirty="0" smtClean="0">
                <a:solidFill>
                  <a:srgbClr val="197AC9"/>
                </a:solidFill>
                <a:latin typeface="+mj-lt"/>
                <a:ea typeface="Helvetica Neue"/>
                <a:cs typeface="Helvetica Neue"/>
                <a:sym typeface="Helvetica Neue"/>
              </a:rPr>
              <a:t>Questions or would like CoSN to add a slide? email </a:t>
            </a:r>
            <a:r>
              <a:rPr lang="en-US" sz="1600" b="1" dirty="0" smtClean="0">
                <a:solidFill>
                  <a:srgbClr val="197AC9"/>
                </a:solidFill>
                <a:latin typeface="+mj-lt"/>
                <a:ea typeface="Helvetica Neue"/>
                <a:cs typeface="Helvetica Neue"/>
                <a:sym typeface="Helvetica Neue"/>
                <a:hlinkClick r:id="rId3"/>
              </a:rPr>
              <a:t>communications@cosn.org</a:t>
            </a:r>
            <a:r>
              <a:rPr lang="en-US" sz="1600" b="1" dirty="0" smtClean="0">
                <a:solidFill>
                  <a:srgbClr val="197AC9"/>
                </a:solidFill>
                <a:latin typeface="+mj-lt"/>
                <a:ea typeface="Helvetica Neue"/>
                <a:cs typeface="Helvetica Neue"/>
                <a:sym typeface="Helvetica Neue"/>
              </a:rPr>
              <a:t> </a:t>
            </a:r>
            <a:endParaRPr sz="1500" dirty="0">
              <a:solidFill>
                <a:srgbClr val="000000"/>
              </a:solidFill>
              <a:latin typeface="+mj-lt"/>
              <a:ea typeface="Helvetica Neue"/>
              <a:cs typeface="Helvetica Neue"/>
              <a:sym typeface="Helvetica Neue"/>
            </a:endParaRPr>
          </a:p>
        </p:txBody>
      </p:sp>
      <p:sp>
        <p:nvSpPr>
          <p:cNvPr id="5" name="Google Shape;305;p41"/>
          <p:cNvSpPr txBox="1">
            <a:spLocks/>
          </p:cNvSpPr>
          <p:nvPr/>
        </p:nvSpPr>
        <p:spPr>
          <a:xfrm>
            <a:off x="547272" y="453457"/>
            <a:ext cx="8596728" cy="838200"/>
          </a:xfrm>
          <a:prstGeom prst="rect">
            <a:avLst/>
          </a:prstGeom>
          <a:noFill/>
          <a:ln>
            <a:noFill/>
          </a:ln>
        </p:spPr>
        <p:txBody>
          <a:bodyPr spcFirstLastPara="1" vert="horz" wrap="square" lIns="51431" tIns="51431" rIns="51431" bIns="51431"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buSzPts val="3300"/>
            </a:pPr>
            <a:r>
              <a:rPr lang="en-US" b="1" dirty="0" smtClean="0">
                <a:solidFill>
                  <a:schemeClr val="accent2"/>
                </a:solidFill>
              </a:rPr>
              <a:t>How to use these slides</a:t>
            </a:r>
            <a:endParaRPr lang="en" b="1" dirty="0">
              <a:solidFill>
                <a:schemeClr val="accent2"/>
              </a:solidFill>
              <a:latin typeface="Helvetica Neue"/>
              <a:ea typeface="Helvetica Neue"/>
              <a:cs typeface="Helvetica Neue"/>
              <a:sym typeface="Helvetica Neue"/>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5" name="Google Shape;385;p48"/>
          <p:cNvSpPr txBox="1">
            <a:spLocks noGrp="1"/>
          </p:cNvSpPr>
          <p:nvPr>
            <p:ph type="sldNum" sz="quarter" idx="12"/>
          </p:nvPr>
        </p:nvSpPr>
        <p:spPr>
          <a:xfrm>
            <a:off x="266620" y="4618702"/>
            <a:ext cx="280800" cy="273900"/>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20</a:t>
            </a:fld>
            <a:endParaRPr sz="800">
              <a:latin typeface="Helvetica Neue"/>
              <a:ea typeface="Helvetica Neue"/>
              <a:cs typeface="Helvetica Neue"/>
              <a:sym typeface="Helvetica Neue"/>
            </a:endParaRPr>
          </a:p>
        </p:txBody>
      </p:sp>
      <p:sp>
        <p:nvSpPr>
          <p:cNvPr id="386" name="Google Shape;386;p48"/>
          <p:cNvSpPr txBox="1"/>
          <p:nvPr/>
        </p:nvSpPr>
        <p:spPr>
          <a:xfrm>
            <a:off x="1282578" y="499850"/>
            <a:ext cx="7261340" cy="4635500"/>
          </a:xfrm>
          <a:prstGeom prst="rect">
            <a:avLst/>
          </a:prstGeom>
          <a:noFill/>
          <a:ln>
            <a:noFill/>
          </a:ln>
        </p:spPr>
        <p:txBody>
          <a:bodyPr spcFirstLastPara="1" wrap="square" lIns="68569" tIns="34275" rIns="68569" bIns="34275" anchor="t" anchorCtr="0">
            <a:noAutofit/>
          </a:bodyPr>
          <a:lstStyle/>
          <a:p>
            <a:pPr algn="r">
              <a:lnSpc>
                <a:spcPct val="150000"/>
              </a:lnSpc>
            </a:pPr>
            <a:endParaRPr lang="en-US" sz="1400" b="1" dirty="0">
              <a:solidFill>
                <a:schemeClr val="accent2"/>
              </a:solidFill>
              <a:highlight>
                <a:srgbClr val="FFFFFF"/>
              </a:highlight>
            </a:endParaRPr>
          </a:p>
          <a:p>
            <a:pPr defTabSz="457200">
              <a:buSzPts val="1100"/>
              <a:defRPr/>
            </a:pPr>
            <a:endParaRPr lang="en" dirty="0">
              <a:solidFill>
                <a:schemeClr val="accent2"/>
              </a:solidFill>
            </a:endParaRPr>
          </a:p>
          <a:p>
            <a:pPr lvl="0" defTabSz="457200">
              <a:buSzPts val="1100"/>
              <a:defRPr/>
            </a:pPr>
            <a:r>
              <a:rPr lang="en-US" b="1" i="1" dirty="0" smtClean="0">
                <a:solidFill>
                  <a:srgbClr val="197AC9"/>
                </a:solidFill>
              </a:rPr>
              <a:t>Why it takes so long is because:</a:t>
            </a:r>
          </a:p>
          <a:p>
            <a:pPr marL="285750" lvl="0" indent="-285750" defTabSz="457200">
              <a:buSzPts val="1100"/>
              <a:buFont typeface="Arial" panose="020B0604020202020204" pitchFamily="34" charset="0"/>
              <a:buChar char="•"/>
              <a:defRPr/>
            </a:pPr>
            <a:r>
              <a:rPr lang="en-US" b="1" i="1" dirty="0" smtClean="0">
                <a:solidFill>
                  <a:srgbClr val="197AC9"/>
                </a:solidFill>
              </a:rPr>
              <a:t>I am taking the standards from the report card,</a:t>
            </a:r>
          </a:p>
          <a:p>
            <a:pPr marL="285750" lvl="0" indent="-285750" defTabSz="457200">
              <a:buSzPts val="1100"/>
              <a:buFont typeface="Arial" panose="020B0604020202020204" pitchFamily="34" charset="0"/>
              <a:buChar char="•"/>
              <a:defRPr/>
            </a:pPr>
            <a:r>
              <a:rPr lang="en-US" b="1" i="1" dirty="0" smtClean="0">
                <a:solidFill>
                  <a:srgbClr val="197AC9"/>
                </a:solidFill>
              </a:rPr>
              <a:t>I put them in a spreadsheet,</a:t>
            </a:r>
          </a:p>
          <a:p>
            <a:pPr marL="285750" lvl="0" indent="-285750" defTabSz="457200">
              <a:buSzPts val="1100"/>
              <a:buFont typeface="Arial" panose="020B0604020202020204" pitchFamily="34" charset="0"/>
              <a:buChar char="•"/>
              <a:defRPr/>
            </a:pPr>
            <a:r>
              <a:rPr lang="en-US" b="1" i="1" dirty="0" smtClean="0">
                <a:solidFill>
                  <a:srgbClr val="197AC9"/>
                </a:solidFill>
              </a:rPr>
              <a:t>I print out the spreadsheet</a:t>
            </a:r>
          </a:p>
          <a:p>
            <a:pPr marL="285750" lvl="0" indent="-285750" defTabSz="457200">
              <a:buSzPts val="1100"/>
              <a:buFont typeface="Arial" panose="020B0604020202020204" pitchFamily="34" charset="0"/>
              <a:buChar char="•"/>
              <a:defRPr/>
            </a:pPr>
            <a:r>
              <a:rPr lang="en-US" b="1" i="1" dirty="0" smtClean="0">
                <a:solidFill>
                  <a:srgbClr val="197AC9"/>
                </a:solidFill>
              </a:rPr>
              <a:t>I input all the kids’ names,</a:t>
            </a:r>
          </a:p>
          <a:p>
            <a:pPr marL="285750" lvl="0" indent="-285750" defTabSz="457200">
              <a:buSzPts val="1100"/>
              <a:buFont typeface="Arial" panose="020B0604020202020204" pitchFamily="34" charset="0"/>
              <a:buChar char="•"/>
              <a:defRPr/>
            </a:pPr>
            <a:r>
              <a:rPr lang="en-US" b="1" i="1" dirty="0" smtClean="0">
                <a:solidFill>
                  <a:srgbClr val="197AC9"/>
                </a:solidFill>
              </a:rPr>
              <a:t>I print out the spreadsheet with all their names on it. </a:t>
            </a:r>
          </a:p>
          <a:p>
            <a:pPr marL="285750" lvl="0" indent="-285750" defTabSz="457200">
              <a:buSzPts val="1100"/>
              <a:buFont typeface="Arial" panose="020B0604020202020204" pitchFamily="34" charset="0"/>
              <a:buChar char="•"/>
              <a:defRPr/>
            </a:pPr>
            <a:r>
              <a:rPr lang="en-US" b="1" i="1" dirty="0" smtClean="0">
                <a:solidFill>
                  <a:srgbClr val="197AC9"/>
                </a:solidFill>
              </a:rPr>
              <a:t>As I’m assessing them, and talking to them, and working with them, I’m filling in the spreadsheet. </a:t>
            </a:r>
          </a:p>
          <a:p>
            <a:pPr defTabSz="457200">
              <a:buSzPts val="1100"/>
              <a:defRPr/>
            </a:pPr>
            <a:r>
              <a:rPr lang="en-US" b="1" i="1" dirty="0" smtClean="0">
                <a:solidFill>
                  <a:srgbClr val="92D050"/>
                </a:solidFill>
              </a:rPr>
              <a:t>And FINALLY, I take my hand-written spreadsheet to the computer, and input all the grades</a:t>
            </a:r>
            <a:r>
              <a:rPr lang="en-US" i="1" dirty="0" smtClean="0">
                <a:solidFill>
                  <a:srgbClr val="92D050"/>
                </a:solidFill>
              </a:rPr>
              <a:t>.</a:t>
            </a:r>
            <a:r>
              <a:rPr lang="en" sz="1400" dirty="0" smtClean="0">
                <a:solidFill>
                  <a:schemeClr val="accent2"/>
                </a:solidFill>
              </a:rPr>
              <a:t> </a:t>
            </a:r>
          </a:p>
          <a:p>
            <a:pPr lvl="0" defTabSz="457200">
              <a:buSzPts val="1100"/>
              <a:defRPr/>
            </a:pPr>
            <a:endParaRPr lang="en-US" sz="1400" b="1" i="1" dirty="0" smtClean="0">
              <a:solidFill>
                <a:srgbClr val="92D050"/>
              </a:solidFill>
              <a:highlight>
                <a:srgbClr val="FFFFFF"/>
              </a:highlight>
            </a:endParaRPr>
          </a:p>
          <a:p>
            <a:pPr algn="r">
              <a:lnSpc>
                <a:spcPct val="150000"/>
              </a:lnSpc>
            </a:pPr>
            <a:r>
              <a:rPr lang="en-US" b="1" dirty="0" smtClean="0">
                <a:solidFill>
                  <a:srgbClr val="197AC9"/>
                </a:solidFill>
                <a:highlight>
                  <a:srgbClr val="FFFFFF"/>
                </a:highlight>
              </a:rPr>
              <a:t> </a:t>
            </a:r>
            <a:endParaRPr lang="en-US" b="1" dirty="0" smtClean="0">
              <a:solidFill>
                <a:schemeClr val="accent2"/>
              </a:solidFill>
              <a:highlight>
                <a:srgbClr val="FFFFFF"/>
              </a:highlight>
            </a:endParaRPr>
          </a:p>
          <a:p>
            <a:pPr algn="r">
              <a:lnSpc>
                <a:spcPct val="150000"/>
              </a:lnSpc>
            </a:pPr>
            <a:r>
              <a:rPr lang="en-US" sz="1200" b="1" dirty="0" smtClean="0">
                <a:solidFill>
                  <a:schemeClr val="accent2"/>
                </a:solidFill>
                <a:highlight>
                  <a:srgbClr val="FFFFFF"/>
                </a:highlight>
              </a:rPr>
              <a:t>Research Participant</a:t>
            </a:r>
            <a:r>
              <a:rPr lang="en-US" sz="1200" b="1" dirty="0" smtClean="0">
                <a:solidFill>
                  <a:srgbClr val="888888"/>
                </a:solidFill>
                <a:highlight>
                  <a:srgbClr val="FFFFFF"/>
                </a:highlight>
              </a:rPr>
              <a:t> | The Teacher Knows Best research project</a:t>
            </a:r>
          </a:p>
          <a:p>
            <a:pPr>
              <a:lnSpc>
                <a:spcPct val="150000"/>
              </a:lnSpc>
            </a:pPr>
            <a:endParaRPr lang="en-US" sz="2000" i="1" dirty="0">
              <a:solidFill>
                <a:srgbClr val="000000"/>
              </a:solidFill>
              <a:latin typeface="Helvetica Neue"/>
              <a:ea typeface="Helvetica Neue"/>
              <a:cs typeface="Helvetica Neue"/>
              <a:sym typeface="Helvetica Neue"/>
            </a:endParaRPr>
          </a:p>
          <a:p>
            <a:pPr algn="r">
              <a:lnSpc>
                <a:spcPct val="150000"/>
              </a:lnSpc>
            </a:pPr>
            <a:endParaRPr lang="en-US" sz="1400" b="1" dirty="0">
              <a:solidFill>
                <a:schemeClr val="accent2"/>
              </a:solidFill>
              <a:highlight>
                <a:srgbClr val="FFFFFF"/>
              </a:highlight>
            </a:endParaRPr>
          </a:p>
        </p:txBody>
      </p:sp>
      <p:sp>
        <p:nvSpPr>
          <p:cNvPr id="388" name="Google Shape;388;p48"/>
          <p:cNvSpPr txBox="1"/>
          <p:nvPr/>
        </p:nvSpPr>
        <p:spPr>
          <a:xfrm>
            <a:off x="441450" y="347450"/>
            <a:ext cx="677700" cy="800775"/>
          </a:xfrm>
          <a:prstGeom prst="rect">
            <a:avLst/>
          </a:prstGeom>
          <a:noFill/>
          <a:ln>
            <a:noFill/>
          </a:ln>
        </p:spPr>
        <p:txBody>
          <a:bodyPr spcFirstLastPara="1" wrap="square" lIns="68569" tIns="68569" rIns="68569" bIns="68569" anchor="t" anchorCtr="0">
            <a:noAutofit/>
          </a:bodyPr>
          <a:lstStyle/>
          <a:p>
            <a:pPr algn="r"/>
            <a:endParaRPr sz="9600" dirty="0">
              <a:solidFill>
                <a:schemeClr val="accent2"/>
              </a:solidFill>
            </a:endParaRPr>
          </a:p>
        </p:txBody>
      </p:sp>
      <p:sp>
        <p:nvSpPr>
          <p:cNvPr id="389" name="Google Shape;389;p48"/>
          <p:cNvSpPr txBox="1"/>
          <p:nvPr/>
        </p:nvSpPr>
        <p:spPr>
          <a:xfrm>
            <a:off x="5722393" y="3097757"/>
            <a:ext cx="677700" cy="800775"/>
          </a:xfrm>
          <a:prstGeom prst="rect">
            <a:avLst/>
          </a:prstGeom>
          <a:noFill/>
          <a:ln>
            <a:noFill/>
          </a:ln>
        </p:spPr>
        <p:txBody>
          <a:bodyPr spcFirstLastPara="1" wrap="square" lIns="68569" tIns="68569" rIns="68569" bIns="68569" anchor="t" anchorCtr="0">
            <a:noAutofit/>
          </a:bodyPr>
          <a:lstStyle/>
          <a:p>
            <a:pPr algn="r"/>
            <a:endParaRPr sz="9600" dirty="0">
              <a:solidFill>
                <a:schemeClr val="accent2"/>
              </a:solidFill>
            </a:endParaRPr>
          </a:p>
        </p:txBody>
      </p:sp>
      <p:sp>
        <p:nvSpPr>
          <p:cNvPr id="6" name="Google Shape;388;p48"/>
          <p:cNvSpPr txBox="1"/>
          <p:nvPr/>
        </p:nvSpPr>
        <p:spPr>
          <a:xfrm>
            <a:off x="593850" y="499850"/>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
        <p:nvSpPr>
          <p:cNvPr id="7" name="Google Shape;389;p48"/>
          <p:cNvSpPr txBox="1"/>
          <p:nvPr/>
        </p:nvSpPr>
        <p:spPr>
          <a:xfrm>
            <a:off x="5044693" y="3411039"/>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Tree>
    <p:extLst>
      <p:ext uri="{BB962C8B-B14F-4D97-AF65-F5344CB8AC3E}">
        <p14:creationId xmlns:p14="http://schemas.microsoft.com/office/powerpoint/2010/main" val="700199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5" name="Google Shape;385;p48"/>
          <p:cNvSpPr txBox="1">
            <a:spLocks noGrp="1"/>
          </p:cNvSpPr>
          <p:nvPr>
            <p:ph type="sldNum" sz="quarter" idx="12"/>
          </p:nvPr>
        </p:nvSpPr>
        <p:spPr>
          <a:xfrm>
            <a:off x="266620" y="4618702"/>
            <a:ext cx="280800" cy="273900"/>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21</a:t>
            </a:fld>
            <a:endParaRPr sz="800">
              <a:latin typeface="Helvetica Neue"/>
              <a:ea typeface="Helvetica Neue"/>
              <a:cs typeface="Helvetica Neue"/>
              <a:sym typeface="Helvetica Neue"/>
            </a:endParaRPr>
          </a:p>
        </p:txBody>
      </p:sp>
      <p:sp>
        <p:nvSpPr>
          <p:cNvPr id="386" name="Google Shape;386;p48"/>
          <p:cNvSpPr txBox="1"/>
          <p:nvPr/>
        </p:nvSpPr>
        <p:spPr>
          <a:xfrm>
            <a:off x="1009250" y="819726"/>
            <a:ext cx="7575950" cy="3256974"/>
          </a:xfrm>
          <a:prstGeom prst="rect">
            <a:avLst/>
          </a:prstGeom>
          <a:noFill/>
          <a:ln>
            <a:noFill/>
          </a:ln>
        </p:spPr>
        <p:txBody>
          <a:bodyPr spcFirstLastPara="1" wrap="square" lIns="68569" tIns="34275" rIns="68569" bIns="34275" anchor="t" anchorCtr="0">
            <a:noAutofit/>
          </a:bodyPr>
          <a:lstStyle/>
          <a:p>
            <a:pPr>
              <a:lnSpc>
                <a:spcPct val="150000"/>
              </a:lnSpc>
            </a:pPr>
            <a:r>
              <a:rPr lang="en-US" b="1" i="1" dirty="0">
                <a:solidFill>
                  <a:srgbClr val="197AC9"/>
                </a:solidFill>
              </a:rPr>
              <a:t>So when we don’t privilege interoperability, when we don’t privilege products that allow us to get </a:t>
            </a:r>
            <a:r>
              <a:rPr lang="en-US" b="1" i="1" dirty="0" smtClean="0">
                <a:solidFill>
                  <a:srgbClr val="197AC9"/>
                </a:solidFill>
              </a:rPr>
              <a:t>our data </a:t>
            </a:r>
            <a:r>
              <a:rPr lang="en-US" b="1" i="1" dirty="0">
                <a:solidFill>
                  <a:srgbClr val="197AC9"/>
                </a:solidFill>
              </a:rPr>
              <a:t>out, it means that in the end, we’re actually </a:t>
            </a:r>
            <a:r>
              <a:rPr lang="en-US" b="1" i="1" dirty="0">
                <a:solidFill>
                  <a:schemeClr val="accent1">
                    <a:lumMod val="75000"/>
                  </a:schemeClr>
                </a:solidFill>
              </a:rPr>
              <a:t>paying for access to our data</a:t>
            </a:r>
            <a:r>
              <a:rPr lang="en-US" b="1" i="1" dirty="0">
                <a:solidFill>
                  <a:srgbClr val="197AC9"/>
                </a:solidFill>
              </a:rPr>
              <a:t>, not just in teacher </a:t>
            </a:r>
            <a:r>
              <a:rPr lang="en-US" b="1" i="1" dirty="0" smtClean="0">
                <a:solidFill>
                  <a:srgbClr val="197AC9"/>
                </a:solidFill>
              </a:rPr>
              <a:t>time and </a:t>
            </a:r>
            <a:r>
              <a:rPr lang="en-US" b="1" i="1" dirty="0">
                <a:solidFill>
                  <a:srgbClr val="197AC9"/>
                </a:solidFill>
              </a:rPr>
              <a:t>student learning, but actual money. This is our students’ data, </a:t>
            </a:r>
            <a:endParaRPr lang="en-US" b="1" i="1" dirty="0" smtClean="0">
              <a:solidFill>
                <a:srgbClr val="197AC9"/>
              </a:solidFill>
            </a:endParaRPr>
          </a:p>
          <a:p>
            <a:pPr>
              <a:lnSpc>
                <a:spcPct val="150000"/>
              </a:lnSpc>
            </a:pPr>
            <a:r>
              <a:rPr lang="en-US" b="1" i="1" dirty="0" smtClean="0">
                <a:solidFill>
                  <a:srgbClr val="197AC9"/>
                </a:solidFill>
              </a:rPr>
              <a:t>and </a:t>
            </a:r>
            <a:r>
              <a:rPr lang="en-US" b="1" i="1" dirty="0">
                <a:solidFill>
                  <a:srgbClr val="197AC9"/>
                </a:solidFill>
              </a:rPr>
              <a:t>we need to take it back in a </a:t>
            </a:r>
            <a:r>
              <a:rPr lang="en-US" b="1" i="1" dirty="0" smtClean="0">
                <a:solidFill>
                  <a:srgbClr val="197AC9"/>
                </a:solidFill>
              </a:rPr>
              <a:t>way that </a:t>
            </a:r>
            <a:r>
              <a:rPr lang="en-US" b="1" i="1" dirty="0">
                <a:solidFill>
                  <a:srgbClr val="197AC9"/>
                </a:solidFill>
              </a:rPr>
              <a:t>empowers instruction.</a:t>
            </a:r>
            <a:endParaRPr sz="1400" b="1" i="1" dirty="0">
              <a:solidFill>
                <a:srgbClr val="197AC9"/>
              </a:solidFill>
              <a:highlight>
                <a:srgbClr val="FFFFFF"/>
              </a:highlight>
            </a:endParaRPr>
          </a:p>
          <a:p>
            <a:pPr>
              <a:lnSpc>
                <a:spcPct val="150000"/>
              </a:lnSpc>
            </a:pPr>
            <a:endParaRPr lang="en-US" sz="1400" b="1" dirty="0" smtClean="0">
              <a:solidFill>
                <a:schemeClr val="accent2"/>
              </a:solidFill>
              <a:highlight>
                <a:srgbClr val="FFFFFF"/>
              </a:highlight>
            </a:endParaRPr>
          </a:p>
          <a:p>
            <a:pPr>
              <a:lnSpc>
                <a:spcPct val="150000"/>
              </a:lnSpc>
            </a:pPr>
            <a:endParaRPr lang="en-US" sz="1400" b="1" dirty="0" smtClean="0">
              <a:solidFill>
                <a:schemeClr val="accent2"/>
              </a:solidFill>
              <a:highlight>
                <a:srgbClr val="FFFFFF"/>
              </a:highlight>
            </a:endParaRPr>
          </a:p>
          <a:p>
            <a:pPr algn="r">
              <a:lnSpc>
                <a:spcPct val="150000"/>
              </a:lnSpc>
            </a:pPr>
            <a:r>
              <a:rPr lang="en-US" sz="1400" b="1" dirty="0" smtClean="0">
                <a:solidFill>
                  <a:schemeClr val="accent2"/>
                </a:solidFill>
                <a:highlight>
                  <a:srgbClr val="FFFFFF"/>
                </a:highlight>
              </a:rPr>
              <a:t>Erin Mote</a:t>
            </a:r>
            <a:r>
              <a:rPr lang="en" sz="1400" b="1" dirty="0" smtClean="0">
                <a:solidFill>
                  <a:srgbClr val="888888"/>
                </a:solidFill>
                <a:highlight>
                  <a:srgbClr val="FFFFFF"/>
                </a:highlight>
              </a:rPr>
              <a:t> </a:t>
            </a:r>
            <a:r>
              <a:rPr lang="en" sz="1400" b="1" dirty="0">
                <a:solidFill>
                  <a:srgbClr val="888888"/>
                </a:solidFill>
                <a:highlight>
                  <a:srgbClr val="FFFFFF"/>
                </a:highlight>
              </a:rPr>
              <a:t>| </a:t>
            </a:r>
            <a:r>
              <a:rPr lang="en-US" sz="1400" b="1" dirty="0" smtClean="0">
                <a:solidFill>
                  <a:schemeClr val="accent2"/>
                </a:solidFill>
                <a:highlight>
                  <a:srgbClr val="FFFFFF"/>
                </a:highlight>
              </a:rPr>
              <a:t>CEO | </a:t>
            </a:r>
            <a:r>
              <a:rPr lang="en-US" sz="1400" b="1" dirty="0" err="1" smtClean="0">
                <a:solidFill>
                  <a:schemeClr val="accent2"/>
                </a:solidFill>
                <a:highlight>
                  <a:srgbClr val="FFFFFF"/>
                </a:highlight>
              </a:rPr>
              <a:t>InnovateEDU</a:t>
            </a:r>
            <a:r>
              <a:rPr lang="en-US" sz="1400" b="1" dirty="0" smtClean="0">
                <a:solidFill>
                  <a:schemeClr val="accent2"/>
                </a:solidFill>
                <a:highlight>
                  <a:srgbClr val="FFFFFF"/>
                </a:highlight>
              </a:rPr>
              <a:t>  </a:t>
            </a:r>
          </a:p>
          <a:p>
            <a:pPr>
              <a:lnSpc>
                <a:spcPct val="150000"/>
              </a:lnSpc>
            </a:pPr>
            <a:endParaRPr sz="1500" i="1" dirty="0">
              <a:solidFill>
                <a:srgbClr val="000000"/>
              </a:solidFill>
              <a:latin typeface="Helvetica Neue"/>
              <a:ea typeface="Helvetica Neue"/>
              <a:cs typeface="Helvetica Neue"/>
              <a:sym typeface="Helvetica Neue"/>
            </a:endParaRPr>
          </a:p>
        </p:txBody>
      </p:sp>
      <p:sp>
        <p:nvSpPr>
          <p:cNvPr id="388" name="Google Shape;388;p48"/>
          <p:cNvSpPr txBox="1"/>
          <p:nvPr/>
        </p:nvSpPr>
        <p:spPr>
          <a:xfrm>
            <a:off x="441450" y="347450"/>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
        <p:nvSpPr>
          <p:cNvPr id="389" name="Google Shape;389;p48"/>
          <p:cNvSpPr txBox="1"/>
          <p:nvPr/>
        </p:nvSpPr>
        <p:spPr>
          <a:xfrm>
            <a:off x="7789150" y="2311399"/>
            <a:ext cx="677700" cy="800775"/>
          </a:xfrm>
          <a:prstGeom prst="rect">
            <a:avLst/>
          </a:prstGeom>
          <a:noFill/>
          <a:ln>
            <a:noFill/>
          </a:ln>
        </p:spPr>
        <p:txBody>
          <a:bodyPr spcFirstLastPara="1" wrap="square" lIns="68569" tIns="68569" rIns="68569" bIns="68569" anchor="t" anchorCtr="0">
            <a:noAutofit/>
          </a:bodyPr>
          <a:lstStyle/>
          <a:p>
            <a:pPr algn="r"/>
            <a:r>
              <a:rPr lang="en" sz="9600" dirty="0">
                <a:solidFill>
                  <a:schemeClr val="accent2"/>
                </a:solidFill>
              </a:rPr>
              <a:t>”</a:t>
            </a:r>
            <a:endParaRPr sz="9600" dirty="0">
              <a:solidFill>
                <a:schemeClr val="accent2"/>
              </a:solidFill>
            </a:endParaRPr>
          </a:p>
        </p:txBody>
      </p:sp>
    </p:spTree>
    <p:extLst>
      <p:ext uri="{BB962C8B-B14F-4D97-AF65-F5344CB8AC3E}">
        <p14:creationId xmlns:p14="http://schemas.microsoft.com/office/powerpoint/2010/main" val="377557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0"/>
            <a:ext cx="9144000" cy="4521200"/>
          </a:xfrm>
          <a:solidFill>
            <a:schemeClr val="accent1"/>
          </a:solidFill>
        </p:spPr>
        <p:txBody>
          <a:bodyPr>
            <a:normAutofit/>
          </a:bodyPr>
          <a:lstStyle/>
          <a:p>
            <a:pPr algn="ctr"/>
            <a:r>
              <a:rPr lang="en-US" sz="5400" b="1" dirty="0" smtClean="0">
                <a:solidFill>
                  <a:schemeClr val="accent2"/>
                </a:solidFill>
              </a:rPr>
              <a:t>Costs</a:t>
            </a:r>
            <a:endParaRPr lang="en-US" sz="5400" b="1" dirty="0">
              <a:solidFill>
                <a:srgbClr val="FEA022"/>
              </a:solidFill>
            </a:endParaRPr>
          </a:p>
        </p:txBody>
      </p:sp>
    </p:spTree>
    <p:extLst>
      <p:ext uri="{BB962C8B-B14F-4D97-AF65-F5344CB8AC3E}">
        <p14:creationId xmlns:p14="http://schemas.microsoft.com/office/powerpoint/2010/main" val="3122387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873500"/>
            <a:ext cx="7886700" cy="937023"/>
          </a:xfrm>
        </p:spPr>
        <p:txBody>
          <a:bodyPr>
            <a:normAutofit/>
          </a:bodyPr>
          <a:lstStyle/>
          <a:p>
            <a:pPr marL="0" indent="0" algn="ctr">
              <a:buNone/>
            </a:pPr>
            <a:r>
              <a:rPr lang="en-US" sz="1600" b="1" dirty="0">
                <a:solidFill>
                  <a:srgbClr val="197AC9"/>
                </a:solidFill>
              </a:rPr>
              <a:t>What does </a:t>
            </a:r>
            <a:r>
              <a:rPr lang="en-US" sz="1600" b="1" dirty="0" smtClean="0">
                <a:solidFill>
                  <a:srgbClr val="197AC9"/>
                </a:solidFill>
              </a:rPr>
              <a:t>the </a:t>
            </a:r>
            <a:r>
              <a:rPr lang="en-US" sz="1600" b="1" i="1" u="sng" dirty="0" smtClean="0">
                <a:solidFill>
                  <a:srgbClr val="197AC9"/>
                </a:solidFill>
              </a:rPr>
              <a:t>lack</a:t>
            </a:r>
            <a:r>
              <a:rPr lang="en-US" sz="1600" b="1" dirty="0" smtClean="0">
                <a:solidFill>
                  <a:srgbClr val="197AC9"/>
                </a:solidFill>
              </a:rPr>
              <a:t> of </a:t>
            </a:r>
            <a:r>
              <a:rPr lang="en-US" sz="1600" b="1" dirty="0">
                <a:solidFill>
                  <a:srgbClr val="197AC9"/>
                </a:solidFill>
              </a:rPr>
              <a:t>interoperability Cost? </a:t>
            </a:r>
          </a:p>
        </p:txBody>
      </p:sp>
      <p:pic>
        <p:nvPicPr>
          <p:cNvPr id="4" name="Picture 3" descr="Screen Shot 2019-04-30 at 12.06.14 PM.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581400" y="1320800"/>
            <a:ext cx="1955800" cy="2303498"/>
          </a:xfrm>
          <a:prstGeom prst="rect">
            <a:avLst/>
          </a:prstGeom>
        </p:spPr>
      </p:pic>
    </p:spTree>
    <p:extLst>
      <p:ext uri="{BB962C8B-B14F-4D97-AF65-F5344CB8AC3E}">
        <p14:creationId xmlns:p14="http://schemas.microsoft.com/office/powerpoint/2010/main" val="2698062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71525"/>
            <a:ext cx="8229600" cy="742950"/>
          </a:xfrm>
        </p:spPr>
        <p:txBody>
          <a:bodyPr>
            <a:noAutofit/>
          </a:bodyPr>
          <a:lstStyle/>
          <a:p>
            <a:r>
              <a:rPr lang="en-US" b="1" dirty="0" smtClean="0">
                <a:solidFill>
                  <a:schemeClr val="accent2"/>
                </a:solidFill>
              </a:rPr>
              <a:t>Hidden cost of </a:t>
            </a:r>
            <a:r>
              <a:rPr lang="en-US" b="1" i="1" u="sng" dirty="0" smtClean="0">
                <a:solidFill>
                  <a:schemeClr val="accent2"/>
                </a:solidFill>
              </a:rPr>
              <a:t>not</a:t>
            </a:r>
            <a:r>
              <a:rPr lang="en-US" b="1" dirty="0" smtClean="0">
                <a:solidFill>
                  <a:schemeClr val="accent2"/>
                </a:solidFill>
              </a:rPr>
              <a:t> having interoperability</a:t>
            </a:r>
            <a:endParaRPr lang="en-US" b="1" dirty="0">
              <a:solidFill>
                <a:schemeClr val="accent6"/>
              </a:solidFill>
            </a:endParaRPr>
          </a:p>
        </p:txBody>
      </p:sp>
      <p:sp>
        <p:nvSpPr>
          <p:cNvPr id="3" name="Content Placeholder 2"/>
          <p:cNvSpPr>
            <a:spLocks noGrp="1"/>
          </p:cNvSpPr>
          <p:nvPr>
            <p:ph idx="1"/>
          </p:nvPr>
        </p:nvSpPr>
        <p:spPr>
          <a:xfrm>
            <a:off x="628650" y="1892300"/>
            <a:ext cx="8058150" cy="3162300"/>
          </a:xfrm>
        </p:spPr>
        <p:txBody>
          <a:bodyPr>
            <a:noAutofit/>
          </a:bodyPr>
          <a:lstStyle/>
          <a:p>
            <a:pPr>
              <a:lnSpc>
                <a:spcPct val="110000"/>
              </a:lnSpc>
              <a:buSzPct val="113000"/>
            </a:pPr>
            <a:r>
              <a:rPr lang="en-US" sz="1600" b="1" dirty="0" smtClean="0">
                <a:solidFill>
                  <a:srgbClr val="197AC9"/>
                </a:solidFill>
              </a:rPr>
              <a:t>The service contract with our SIS to clean data</a:t>
            </a:r>
            <a:endParaRPr lang="en-US" sz="1600" b="1" dirty="0">
              <a:solidFill>
                <a:schemeClr val="accent2"/>
              </a:solidFill>
            </a:endParaRPr>
          </a:p>
          <a:p>
            <a:pPr>
              <a:lnSpc>
                <a:spcPct val="110000"/>
              </a:lnSpc>
              <a:buSzPct val="113000"/>
            </a:pPr>
            <a:endParaRPr lang="en-US" sz="1600" b="1" dirty="0">
              <a:solidFill>
                <a:srgbClr val="197AC9"/>
              </a:solidFill>
            </a:endParaRPr>
          </a:p>
          <a:p>
            <a:pPr>
              <a:lnSpc>
                <a:spcPct val="110000"/>
              </a:lnSpc>
              <a:buSzPct val="113000"/>
            </a:pPr>
            <a:r>
              <a:rPr lang="en-US" sz="1600" b="1" dirty="0" smtClean="0">
                <a:solidFill>
                  <a:srgbClr val="197AC9"/>
                </a:solidFill>
              </a:rPr>
              <a:t>Fees for data integration solutions</a:t>
            </a:r>
            <a:endParaRPr lang="en-US" sz="1600" b="1" dirty="0">
              <a:solidFill>
                <a:srgbClr val="71685A"/>
              </a:solidFill>
            </a:endParaRPr>
          </a:p>
          <a:p>
            <a:pPr>
              <a:lnSpc>
                <a:spcPct val="110000"/>
              </a:lnSpc>
              <a:buSzPct val="113000"/>
            </a:pPr>
            <a:endParaRPr lang="en-US" sz="1600" b="1" dirty="0">
              <a:solidFill>
                <a:srgbClr val="197AC9"/>
              </a:solidFill>
            </a:endParaRPr>
          </a:p>
          <a:p>
            <a:pPr>
              <a:lnSpc>
                <a:spcPct val="110000"/>
              </a:lnSpc>
              <a:buSzPct val="113000"/>
            </a:pPr>
            <a:r>
              <a:rPr lang="en-US" sz="1600" b="1" dirty="0" smtClean="0">
                <a:solidFill>
                  <a:srgbClr val="197AC9"/>
                </a:solidFill>
              </a:rPr>
              <a:t>Increase in software prices that gets passed along when vendors have to use or create integration services</a:t>
            </a:r>
          </a:p>
          <a:p>
            <a:pPr>
              <a:lnSpc>
                <a:spcPct val="110000"/>
              </a:lnSpc>
              <a:buSzPct val="113000"/>
            </a:pPr>
            <a:endParaRPr lang="en-US" sz="1600" b="1" dirty="0" smtClean="0">
              <a:solidFill>
                <a:srgbClr val="197AC9"/>
              </a:solidFill>
            </a:endParaRPr>
          </a:p>
          <a:p>
            <a:pPr>
              <a:lnSpc>
                <a:spcPct val="110000"/>
              </a:lnSpc>
              <a:buSzPct val="113000"/>
            </a:pPr>
            <a:r>
              <a:rPr lang="en-US" sz="1600" b="1" dirty="0" smtClean="0">
                <a:solidFill>
                  <a:srgbClr val="197AC9"/>
                </a:solidFill>
              </a:rPr>
              <a:t>Costs of consultants and IT department efforts to keep systems running </a:t>
            </a:r>
            <a:endParaRPr lang="en-US" sz="1600" b="1" dirty="0">
              <a:solidFill>
                <a:srgbClr val="197AC9"/>
              </a:solidFill>
            </a:endParaRPr>
          </a:p>
        </p:txBody>
      </p:sp>
    </p:spTree>
    <p:extLst>
      <p:ext uri="{BB962C8B-B14F-4D97-AF65-F5344CB8AC3E}">
        <p14:creationId xmlns:p14="http://schemas.microsoft.com/office/powerpoint/2010/main" val="37115666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solidFill>
                  <a:schemeClr val="accent2"/>
                </a:solidFill>
              </a:rPr>
              <a:t>Michigan ROI study</a:t>
            </a:r>
            <a:endParaRPr lang="en-US" b="1" dirty="0">
              <a:solidFill>
                <a:schemeClr val="accent2"/>
              </a:solidFill>
            </a:endParaRPr>
          </a:p>
        </p:txBody>
      </p:sp>
      <p:sp>
        <p:nvSpPr>
          <p:cNvPr id="3" name="Content Placeholder 2"/>
          <p:cNvSpPr>
            <a:spLocks noGrp="1"/>
          </p:cNvSpPr>
          <p:nvPr>
            <p:ph idx="1"/>
          </p:nvPr>
        </p:nvSpPr>
        <p:spPr>
          <a:xfrm>
            <a:off x="628650" y="1244600"/>
            <a:ext cx="8058150" cy="3810000"/>
          </a:xfrm>
        </p:spPr>
        <p:txBody>
          <a:bodyPr>
            <a:noAutofit/>
          </a:bodyPr>
          <a:lstStyle/>
          <a:p>
            <a:pPr>
              <a:lnSpc>
                <a:spcPct val="110000"/>
              </a:lnSpc>
              <a:buSzPct val="113000"/>
            </a:pPr>
            <a:r>
              <a:rPr lang="en-US" sz="1600" b="1" dirty="0">
                <a:solidFill>
                  <a:srgbClr val="FEA022"/>
                </a:solidFill>
              </a:rPr>
              <a:t>$</a:t>
            </a:r>
            <a:r>
              <a:rPr lang="en-US" sz="1600" b="1" dirty="0">
                <a:solidFill>
                  <a:schemeClr val="accent6"/>
                </a:solidFill>
              </a:rPr>
              <a:t>61 million</a:t>
            </a:r>
            <a:r>
              <a:rPr lang="en-US" sz="1600" b="1" dirty="0">
                <a:solidFill>
                  <a:srgbClr val="197AC9"/>
                </a:solidFill>
              </a:rPr>
              <a:t> </a:t>
            </a:r>
            <a:r>
              <a:rPr lang="en-US" sz="1600" b="1" i="1" u="sng" dirty="0" smtClean="0">
                <a:solidFill>
                  <a:srgbClr val="197AC9"/>
                </a:solidFill>
              </a:rPr>
              <a:t>per </a:t>
            </a:r>
            <a:r>
              <a:rPr lang="en-US" sz="1600" b="1" i="1" u="sng" dirty="0">
                <a:solidFill>
                  <a:srgbClr val="197AC9"/>
                </a:solidFill>
              </a:rPr>
              <a:t>year</a:t>
            </a:r>
            <a:r>
              <a:rPr lang="en-US" sz="1600" b="1" dirty="0">
                <a:solidFill>
                  <a:srgbClr val="197AC9"/>
                </a:solidFill>
              </a:rPr>
              <a:t> </a:t>
            </a:r>
            <a:r>
              <a:rPr lang="en-US" sz="1600" b="1" dirty="0" smtClean="0">
                <a:solidFill>
                  <a:srgbClr val="197AC9"/>
                </a:solidFill>
              </a:rPr>
              <a:t>were </a:t>
            </a:r>
            <a:r>
              <a:rPr lang="en-US" sz="1600" b="1" dirty="0">
                <a:solidFill>
                  <a:srgbClr val="197AC9"/>
                </a:solidFill>
              </a:rPr>
              <a:t>being spent on data </a:t>
            </a:r>
            <a:r>
              <a:rPr lang="en-US" sz="1600" b="1" dirty="0" smtClean="0">
                <a:solidFill>
                  <a:srgbClr val="197AC9"/>
                </a:solidFill>
              </a:rPr>
              <a:t>quality, data completeness &amp; other </a:t>
            </a:r>
            <a:r>
              <a:rPr lang="en-US" sz="1600" b="1" dirty="0">
                <a:solidFill>
                  <a:srgbClr val="197AC9"/>
                </a:solidFill>
              </a:rPr>
              <a:t>data management tasks</a:t>
            </a:r>
          </a:p>
          <a:p>
            <a:pPr>
              <a:lnSpc>
                <a:spcPct val="110000"/>
              </a:lnSpc>
              <a:buSzPct val="113000"/>
            </a:pPr>
            <a:endParaRPr lang="en-US" sz="1600" b="1" dirty="0">
              <a:solidFill>
                <a:srgbClr val="197AC9"/>
              </a:solidFill>
            </a:endParaRPr>
          </a:p>
          <a:p>
            <a:pPr>
              <a:lnSpc>
                <a:spcPct val="110000"/>
              </a:lnSpc>
              <a:buSzPct val="113000"/>
            </a:pPr>
            <a:r>
              <a:rPr lang="en-US" sz="1600" b="1" dirty="0">
                <a:solidFill>
                  <a:srgbClr val="FEA022"/>
                </a:solidFill>
              </a:rPr>
              <a:t>$64 </a:t>
            </a:r>
            <a:r>
              <a:rPr lang="en-US" sz="1600" b="1" dirty="0" smtClean="0">
                <a:solidFill>
                  <a:srgbClr val="FEA022"/>
                </a:solidFill>
              </a:rPr>
              <a:t>million</a:t>
            </a:r>
            <a:r>
              <a:rPr lang="en-US" sz="1600" b="1" dirty="0" smtClean="0">
                <a:solidFill>
                  <a:srgbClr val="197AC9"/>
                </a:solidFill>
              </a:rPr>
              <a:t> </a:t>
            </a:r>
            <a:r>
              <a:rPr lang="en-US" sz="1600" b="1" i="1" u="sng" dirty="0">
                <a:solidFill>
                  <a:srgbClr val="197AC9"/>
                </a:solidFill>
              </a:rPr>
              <a:t>per year</a:t>
            </a:r>
            <a:r>
              <a:rPr lang="en-US" sz="1600" b="1" dirty="0" smtClean="0">
                <a:solidFill>
                  <a:srgbClr val="197AC9"/>
                </a:solidFill>
              </a:rPr>
              <a:t> </a:t>
            </a:r>
            <a:r>
              <a:rPr lang="en-US" sz="1600" b="1" dirty="0">
                <a:solidFill>
                  <a:srgbClr val="197AC9"/>
                </a:solidFill>
              </a:rPr>
              <a:t>were being spent on system connections</a:t>
            </a:r>
          </a:p>
          <a:p>
            <a:pPr>
              <a:lnSpc>
                <a:spcPct val="110000"/>
              </a:lnSpc>
              <a:buSzPct val="113000"/>
            </a:pPr>
            <a:endParaRPr lang="en-US" sz="1600" b="1" dirty="0">
              <a:solidFill>
                <a:srgbClr val="197AC9"/>
              </a:solidFill>
            </a:endParaRPr>
          </a:p>
          <a:p>
            <a:pPr>
              <a:lnSpc>
                <a:spcPct val="110000"/>
              </a:lnSpc>
              <a:buSzPct val="113000"/>
            </a:pPr>
            <a:r>
              <a:rPr lang="en-US" sz="1600" b="1" dirty="0">
                <a:solidFill>
                  <a:srgbClr val="FEA022"/>
                </a:solidFill>
              </a:rPr>
              <a:t>$38 million</a:t>
            </a:r>
            <a:r>
              <a:rPr lang="en-US" sz="1600" b="1" dirty="0">
                <a:solidFill>
                  <a:srgbClr val="197AC9"/>
                </a:solidFill>
              </a:rPr>
              <a:t> </a:t>
            </a:r>
            <a:r>
              <a:rPr lang="en-US" sz="1600" b="1" i="1" u="sng" dirty="0">
                <a:solidFill>
                  <a:srgbClr val="197AC9"/>
                </a:solidFill>
              </a:rPr>
              <a:t>per year</a:t>
            </a:r>
            <a:r>
              <a:rPr lang="en-US" sz="1600" b="1" dirty="0" smtClean="0">
                <a:solidFill>
                  <a:srgbClr val="197AC9"/>
                </a:solidFill>
              </a:rPr>
              <a:t> </a:t>
            </a:r>
            <a:r>
              <a:rPr lang="en-US" sz="1600" b="1" dirty="0">
                <a:solidFill>
                  <a:srgbClr val="197AC9"/>
                </a:solidFill>
              </a:rPr>
              <a:t>were being spent on compliance data submissions</a:t>
            </a:r>
          </a:p>
          <a:p>
            <a:pPr marL="0" indent="0">
              <a:lnSpc>
                <a:spcPct val="110000"/>
              </a:lnSpc>
              <a:buSzPct val="113000"/>
              <a:buNone/>
            </a:pPr>
            <a:endParaRPr lang="en-US" sz="1600" b="1" dirty="0">
              <a:solidFill>
                <a:srgbClr val="197AC9"/>
              </a:solidFill>
            </a:endParaRPr>
          </a:p>
          <a:p>
            <a:pPr>
              <a:lnSpc>
                <a:spcPct val="110000"/>
              </a:lnSpc>
              <a:buSzPct val="113000"/>
            </a:pPr>
            <a:r>
              <a:rPr lang="en-US" sz="1600" b="1" dirty="0">
                <a:solidFill>
                  <a:srgbClr val="197AC9"/>
                </a:solidFill>
              </a:rPr>
              <a:t>In total, this represents district expenditures of upward of </a:t>
            </a:r>
            <a:r>
              <a:rPr lang="en-US" sz="1600" b="1" dirty="0">
                <a:solidFill>
                  <a:srgbClr val="FEA022"/>
                </a:solidFill>
              </a:rPr>
              <a:t>$163 million</a:t>
            </a:r>
            <a:r>
              <a:rPr lang="en-US" sz="1600" b="1" dirty="0">
                <a:solidFill>
                  <a:srgbClr val="197AC9"/>
                </a:solidFill>
              </a:rPr>
              <a:t> </a:t>
            </a:r>
            <a:r>
              <a:rPr lang="en-US" sz="1600" b="1" i="1" u="sng" dirty="0">
                <a:solidFill>
                  <a:srgbClr val="197AC9"/>
                </a:solidFill>
              </a:rPr>
              <a:t>per year</a:t>
            </a:r>
            <a:endParaRPr lang="en-US" sz="1600" b="1" dirty="0">
              <a:solidFill>
                <a:srgbClr val="197AC9"/>
              </a:solidFill>
            </a:endParaRPr>
          </a:p>
        </p:txBody>
      </p:sp>
    </p:spTree>
    <p:extLst>
      <p:ext uri="{BB962C8B-B14F-4D97-AF65-F5344CB8AC3E}">
        <p14:creationId xmlns:p14="http://schemas.microsoft.com/office/powerpoint/2010/main" val="12538871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0"/>
            <a:ext cx="9144000" cy="4521200"/>
          </a:xfrm>
          <a:solidFill>
            <a:schemeClr val="accent1"/>
          </a:solidFill>
        </p:spPr>
        <p:txBody>
          <a:bodyPr>
            <a:normAutofit/>
          </a:bodyPr>
          <a:lstStyle/>
          <a:p>
            <a:pPr algn="ctr"/>
            <a:r>
              <a:rPr lang="en-US" sz="5400" b="1" dirty="0" smtClean="0">
                <a:solidFill>
                  <a:schemeClr val="accent2"/>
                </a:solidFill>
              </a:rPr>
              <a:t>Project Unicorn</a:t>
            </a:r>
            <a:endParaRPr lang="en-US" sz="5400" b="1" dirty="0">
              <a:solidFill>
                <a:srgbClr val="FEA022"/>
              </a:solidFill>
            </a:endParaRPr>
          </a:p>
        </p:txBody>
      </p:sp>
    </p:spTree>
    <p:extLst>
      <p:ext uri="{BB962C8B-B14F-4D97-AF65-F5344CB8AC3E}">
        <p14:creationId xmlns:p14="http://schemas.microsoft.com/office/powerpoint/2010/main" val="36113147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19-03-30 at 10.02.11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5990" y="1859734"/>
            <a:ext cx="2794139" cy="1186084"/>
          </a:xfrm>
          <a:prstGeom prst="rect">
            <a:avLst/>
          </a:prstGeom>
        </p:spPr>
      </p:pic>
    </p:spTree>
    <p:extLst>
      <p:ext uri="{BB962C8B-B14F-4D97-AF65-F5344CB8AC3E}">
        <p14:creationId xmlns:p14="http://schemas.microsoft.com/office/powerpoint/2010/main" val="20762915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rPr>
              <a:t>Project Unicorn Pledges</a:t>
            </a:r>
            <a:endParaRPr lang="en-US" b="1" dirty="0">
              <a:solidFill>
                <a:schemeClr val="accent2"/>
              </a:solidFill>
            </a:endParaRPr>
          </a:p>
        </p:txBody>
      </p:sp>
      <p:pic>
        <p:nvPicPr>
          <p:cNvPr id="8" name="Picture 7" descr="Screen Shot 2019-04-29 at 8.28.28 PM.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301310" y="1143000"/>
            <a:ext cx="3031356" cy="33268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9" name="Picture 8" descr="Screen Shot 2019-04-29 at 8.27.08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1809728" y="1360895"/>
            <a:ext cx="2953002" cy="332403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5382292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rPr>
              <a:t>District Pledge Tenants</a:t>
            </a:r>
            <a:endParaRPr lang="en-US" b="1" dirty="0">
              <a:solidFill>
                <a:schemeClr val="accent6"/>
              </a:solidFill>
            </a:endParaRPr>
          </a:p>
        </p:txBody>
      </p:sp>
      <p:sp>
        <p:nvSpPr>
          <p:cNvPr id="3" name="TextBox 2"/>
          <p:cNvSpPr txBox="1"/>
          <p:nvPr/>
        </p:nvSpPr>
        <p:spPr>
          <a:xfrm>
            <a:off x="740869" y="1622639"/>
            <a:ext cx="8314231" cy="2513508"/>
          </a:xfrm>
          <a:prstGeom prst="rect">
            <a:avLst/>
          </a:prstGeom>
          <a:noFill/>
        </p:spPr>
        <p:txBody>
          <a:bodyPr wrap="square" rtlCol="0">
            <a:spAutoFit/>
          </a:bodyPr>
          <a:lstStyle/>
          <a:p>
            <a:pPr marL="457200" indent="-457200">
              <a:lnSpc>
                <a:spcPct val="200000"/>
              </a:lnSpc>
              <a:buClr>
                <a:schemeClr val="accent1"/>
              </a:buClr>
              <a:buAutoNum type="arabicPeriod"/>
            </a:pPr>
            <a:r>
              <a:rPr lang="en-US" sz="1600" b="1" i="1" dirty="0" smtClean="0">
                <a:solidFill>
                  <a:srgbClr val="197AC9"/>
                </a:solidFill>
                <a:latin typeface="+mj-lt"/>
              </a:rPr>
              <a:t>Provide digital learning environments for teachers, students, and families</a:t>
            </a:r>
          </a:p>
          <a:p>
            <a:pPr marL="457200" indent="-457200">
              <a:lnSpc>
                <a:spcPct val="200000"/>
              </a:lnSpc>
              <a:buClr>
                <a:schemeClr val="accent1"/>
              </a:buClr>
              <a:buAutoNum type="arabicPeriod"/>
            </a:pPr>
            <a:r>
              <a:rPr lang="en-US" sz="1600" b="1" i="1" dirty="0" smtClean="0">
                <a:solidFill>
                  <a:srgbClr val="197AC9"/>
                </a:solidFill>
                <a:latin typeface="+mj-lt"/>
              </a:rPr>
              <a:t>Educate our communities about data privacy</a:t>
            </a:r>
          </a:p>
          <a:p>
            <a:pPr marL="457200" indent="-457200">
              <a:lnSpc>
                <a:spcPct val="200000"/>
              </a:lnSpc>
              <a:buClr>
                <a:schemeClr val="accent1"/>
              </a:buClr>
              <a:buAutoNum type="arabicPeriod"/>
            </a:pPr>
            <a:r>
              <a:rPr lang="en-US" sz="1600" b="1" i="1" dirty="0" smtClean="0">
                <a:solidFill>
                  <a:srgbClr val="197AC9"/>
                </a:solidFill>
                <a:latin typeface="+mj-lt"/>
              </a:rPr>
              <a:t>Advocate for data interoperability</a:t>
            </a:r>
          </a:p>
          <a:p>
            <a:pPr marL="457200" indent="-457200">
              <a:lnSpc>
                <a:spcPct val="200000"/>
              </a:lnSpc>
              <a:buClr>
                <a:schemeClr val="accent1"/>
              </a:buClr>
              <a:buAutoNum type="arabicPeriod"/>
            </a:pPr>
            <a:r>
              <a:rPr lang="en-US" sz="1600" b="1" i="1" dirty="0" smtClean="0">
                <a:solidFill>
                  <a:srgbClr val="197AC9"/>
                </a:solidFill>
                <a:latin typeface="+mj-lt"/>
              </a:rPr>
              <a:t>Adopt and integrate data interoperability standards for our technology use</a:t>
            </a:r>
          </a:p>
          <a:p>
            <a:pPr marL="457200" indent="-457200">
              <a:lnSpc>
                <a:spcPct val="200000"/>
              </a:lnSpc>
              <a:buClr>
                <a:schemeClr val="accent1"/>
              </a:buClr>
              <a:buAutoNum type="arabicPeriod"/>
            </a:pPr>
            <a:r>
              <a:rPr lang="en-US" sz="1600" b="1" i="1" dirty="0" smtClean="0">
                <a:solidFill>
                  <a:srgbClr val="197AC9"/>
                </a:solidFill>
                <a:latin typeface="+mj-lt"/>
              </a:rPr>
              <a:t>Provide access to quality digital infrastructure</a:t>
            </a:r>
            <a:endParaRPr lang="en-US" sz="1600" b="1" i="1" dirty="0">
              <a:solidFill>
                <a:srgbClr val="197AC9"/>
              </a:solidFill>
              <a:latin typeface="+mj-lt"/>
            </a:endParaRPr>
          </a:p>
        </p:txBody>
      </p:sp>
    </p:spTree>
    <p:extLst>
      <p:ext uri="{BB962C8B-B14F-4D97-AF65-F5344CB8AC3E}">
        <p14:creationId xmlns:p14="http://schemas.microsoft.com/office/powerpoint/2010/main" val="1516129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0"/>
            <a:ext cx="9144000" cy="4521200"/>
          </a:xfrm>
          <a:solidFill>
            <a:schemeClr val="accent1"/>
          </a:solidFill>
        </p:spPr>
        <p:txBody>
          <a:bodyPr>
            <a:normAutofit/>
          </a:bodyPr>
          <a:lstStyle/>
          <a:p>
            <a:pPr algn="ctr"/>
            <a:r>
              <a:rPr lang="en-US" sz="5400" b="1" dirty="0" smtClean="0">
                <a:solidFill>
                  <a:schemeClr val="accent2"/>
                </a:solidFill>
              </a:rPr>
              <a:t>Statistics</a:t>
            </a:r>
            <a:endParaRPr lang="en-US" sz="5400" b="1" dirty="0">
              <a:solidFill>
                <a:srgbClr val="FEA022"/>
              </a:solidFill>
            </a:endParaRPr>
          </a:p>
        </p:txBody>
      </p:sp>
    </p:spTree>
    <p:extLst>
      <p:ext uri="{BB962C8B-B14F-4D97-AF65-F5344CB8AC3E}">
        <p14:creationId xmlns:p14="http://schemas.microsoft.com/office/powerpoint/2010/main" val="14018641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22603" y="3571875"/>
            <a:ext cx="4333875" cy="438582"/>
          </a:xfrm>
          <a:prstGeom prst="rect">
            <a:avLst/>
          </a:prstGeom>
          <a:noFill/>
        </p:spPr>
        <p:txBody>
          <a:bodyPr wrap="square" lIns="68580" tIns="34290" rIns="68580" bIns="34290" rtlCol="0">
            <a:spAutoFit/>
          </a:bodyPr>
          <a:lstStyle/>
          <a:p>
            <a:pPr algn="ctr"/>
            <a:r>
              <a:rPr lang="en-US" sz="2400" b="1" dirty="0" err="1">
                <a:solidFill>
                  <a:srgbClr val="197AC9"/>
                </a:solidFill>
              </a:rPr>
              <a:t>bit.ly</a:t>
            </a:r>
            <a:r>
              <a:rPr lang="en-US" sz="2400" b="1" dirty="0">
                <a:solidFill>
                  <a:srgbClr val="197AC9"/>
                </a:solidFill>
              </a:rPr>
              <a:t>/</a:t>
            </a:r>
            <a:r>
              <a:rPr lang="en-US" sz="2400" b="1" dirty="0" err="1">
                <a:solidFill>
                  <a:srgbClr val="197AC9"/>
                </a:solidFill>
              </a:rPr>
              <a:t>Unicorn_Pledge</a:t>
            </a:r>
            <a:endParaRPr lang="en-US" sz="2400" b="1" dirty="0">
              <a:solidFill>
                <a:srgbClr val="197AC9"/>
              </a:solidFill>
            </a:endParaRPr>
          </a:p>
        </p:txBody>
      </p:sp>
      <p:pic>
        <p:nvPicPr>
          <p:cNvPr id="2" name="Picture 1" descr="qrcode (2).jpe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505200" y="1086104"/>
            <a:ext cx="2121408" cy="2121408"/>
          </a:xfrm>
          <a:prstGeom prst="rect">
            <a:avLst/>
          </a:prstGeom>
        </p:spPr>
      </p:pic>
    </p:spTree>
    <p:extLst>
      <p:ext uri="{BB962C8B-B14F-4D97-AF65-F5344CB8AC3E}">
        <p14:creationId xmlns:p14="http://schemas.microsoft.com/office/powerpoint/2010/main" val="24570691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31" name="Google Shape;331;p43"/>
          <p:cNvSpPr txBox="1">
            <a:spLocks noGrp="1"/>
          </p:cNvSpPr>
          <p:nvPr>
            <p:ph type="title"/>
          </p:nvPr>
        </p:nvSpPr>
        <p:spPr>
          <a:xfrm>
            <a:off x="547271" y="453456"/>
            <a:ext cx="8453400" cy="1248343"/>
          </a:xfrm>
          <a:prstGeom prst="rect">
            <a:avLst/>
          </a:prstGeom>
          <a:noFill/>
          <a:ln>
            <a:noFill/>
          </a:ln>
        </p:spPr>
        <p:txBody>
          <a:bodyPr spcFirstLastPara="1" wrap="square" lIns="51431" tIns="51431" rIns="51431" bIns="51431" anchor="ctr" anchorCtr="0">
            <a:noAutofit/>
          </a:bodyPr>
          <a:lstStyle/>
          <a:p>
            <a:pPr algn="l">
              <a:lnSpc>
                <a:spcPct val="90000"/>
              </a:lnSpc>
              <a:spcBef>
                <a:spcPts val="0"/>
              </a:spcBef>
              <a:buSzPts val="3300"/>
            </a:pPr>
            <a:r>
              <a:rPr lang="en-US" b="1" dirty="0" smtClean="0">
                <a:solidFill>
                  <a:schemeClr val="accent2"/>
                </a:solidFill>
                <a:latin typeface="Helvetica Neue"/>
                <a:ea typeface="Helvetica Neue"/>
                <a:cs typeface="Helvetica Neue"/>
                <a:sym typeface="Helvetica Neue"/>
              </a:rPr>
              <a:t>CTOs say improved interoperability will help them with: </a:t>
            </a:r>
            <a:endParaRPr b="1" dirty="0">
              <a:solidFill>
                <a:schemeClr val="accent2"/>
              </a:solidFill>
              <a:latin typeface="Helvetica Neue"/>
              <a:ea typeface="Helvetica Neue"/>
              <a:cs typeface="Helvetica Neue"/>
              <a:sym typeface="Helvetica Neue"/>
            </a:endParaRPr>
          </a:p>
        </p:txBody>
      </p:sp>
      <p:sp>
        <p:nvSpPr>
          <p:cNvPr id="330" name="Google Shape;330;p43"/>
          <p:cNvSpPr txBox="1">
            <a:spLocks noGrp="1"/>
          </p:cNvSpPr>
          <p:nvPr>
            <p:ph type="sldNum" sz="quarter" idx="12"/>
          </p:nvPr>
        </p:nvSpPr>
        <p:spPr>
          <a:xfrm>
            <a:off x="266620" y="4618702"/>
            <a:ext cx="280800" cy="273900"/>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4</a:t>
            </a:fld>
            <a:endParaRPr sz="800">
              <a:latin typeface="Helvetica Neue"/>
              <a:ea typeface="Helvetica Neue"/>
              <a:cs typeface="Helvetica Neue"/>
              <a:sym typeface="Helvetica Neue"/>
            </a:endParaRPr>
          </a:p>
        </p:txBody>
      </p:sp>
      <p:sp>
        <p:nvSpPr>
          <p:cNvPr id="332" name="Google Shape;332;p43"/>
          <p:cNvSpPr txBox="1"/>
          <p:nvPr/>
        </p:nvSpPr>
        <p:spPr>
          <a:xfrm>
            <a:off x="1778876" y="1701800"/>
            <a:ext cx="6463423" cy="2692399"/>
          </a:xfrm>
          <a:prstGeom prst="rect">
            <a:avLst/>
          </a:prstGeom>
          <a:noFill/>
          <a:ln>
            <a:noFill/>
          </a:ln>
        </p:spPr>
        <p:txBody>
          <a:bodyPr spcFirstLastPara="1" wrap="square" lIns="68569" tIns="34275" rIns="68569" bIns="34275" anchor="t" anchorCtr="0">
            <a:noAutofit/>
          </a:bodyPr>
          <a:lstStyle/>
          <a:p>
            <a:pPr marL="300038" indent="-214313">
              <a:lnSpc>
                <a:spcPct val="150000"/>
              </a:lnSpc>
              <a:spcBef>
                <a:spcPts val="750"/>
              </a:spcBef>
              <a:buClr>
                <a:schemeClr val="accent1"/>
              </a:buClr>
              <a:buSzPts val="1800"/>
              <a:buFont typeface="Arial"/>
              <a:buChar char="•"/>
            </a:pPr>
            <a:r>
              <a:rPr lang="en-US" sz="1600" b="1" dirty="0">
                <a:solidFill>
                  <a:srgbClr val="197AC9"/>
                </a:solidFill>
                <a:latin typeface="Helvetica Neue"/>
                <a:cs typeface="Helvetica Neue"/>
              </a:rPr>
              <a:t>Making State &amp; Federal reporting more efficient (</a:t>
            </a:r>
            <a:r>
              <a:rPr lang="en-US" sz="1600" b="1" dirty="0">
                <a:solidFill>
                  <a:schemeClr val="accent1"/>
                </a:solidFill>
                <a:latin typeface="Helvetica Neue"/>
                <a:cs typeface="Helvetica Neue"/>
              </a:rPr>
              <a:t>97%</a:t>
            </a:r>
            <a:r>
              <a:rPr lang="en-US" sz="1600" b="1" dirty="0">
                <a:solidFill>
                  <a:srgbClr val="197AC9"/>
                </a:solidFill>
                <a:latin typeface="Helvetica Neue"/>
                <a:cs typeface="Helvetica Neue"/>
              </a:rPr>
              <a:t>)</a:t>
            </a:r>
          </a:p>
          <a:p>
            <a:pPr marL="300038" indent="-214313">
              <a:lnSpc>
                <a:spcPct val="150000"/>
              </a:lnSpc>
              <a:spcBef>
                <a:spcPts val="750"/>
              </a:spcBef>
              <a:buClr>
                <a:schemeClr val="accent1"/>
              </a:buClr>
              <a:buSzPts val="1800"/>
              <a:buFont typeface="Arial"/>
              <a:buChar char="•"/>
            </a:pPr>
            <a:r>
              <a:rPr lang="en-US" sz="1600" b="1" dirty="0">
                <a:solidFill>
                  <a:srgbClr val="197AC9"/>
                </a:solidFill>
                <a:latin typeface="Helvetica Neue"/>
                <a:cs typeface="Helvetica Neue"/>
              </a:rPr>
              <a:t>Building better district level dashboards (</a:t>
            </a:r>
            <a:r>
              <a:rPr lang="en-US" sz="1400" b="1" dirty="0">
                <a:solidFill>
                  <a:srgbClr val="94C600"/>
                </a:solidFill>
                <a:latin typeface="Helvetica Neue"/>
                <a:cs typeface="Helvetica Neue"/>
              </a:rPr>
              <a:t>97%</a:t>
            </a:r>
            <a:r>
              <a:rPr lang="en-US" sz="1600" b="1" dirty="0">
                <a:solidFill>
                  <a:srgbClr val="197AC9"/>
                </a:solidFill>
                <a:latin typeface="Helvetica Neue"/>
                <a:cs typeface="Helvetica Neue"/>
              </a:rPr>
              <a:t>)</a:t>
            </a:r>
          </a:p>
          <a:p>
            <a:pPr marL="300038" indent="-214313">
              <a:lnSpc>
                <a:spcPct val="150000"/>
              </a:lnSpc>
              <a:spcBef>
                <a:spcPts val="750"/>
              </a:spcBef>
              <a:buClr>
                <a:schemeClr val="accent1"/>
              </a:buClr>
              <a:buSzPts val="1800"/>
              <a:buFont typeface="Arial"/>
              <a:buChar char="•"/>
            </a:pPr>
            <a:r>
              <a:rPr lang="en-US" sz="1600" b="1" dirty="0">
                <a:solidFill>
                  <a:srgbClr val="197AC9"/>
                </a:solidFill>
                <a:latin typeface="Helvetica Neue"/>
                <a:cs typeface="Helvetica Neue"/>
              </a:rPr>
              <a:t>Accessing Digital Content (</a:t>
            </a:r>
            <a:r>
              <a:rPr lang="en-US" sz="1600" b="1" dirty="0">
                <a:solidFill>
                  <a:srgbClr val="94C600"/>
                </a:solidFill>
                <a:latin typeface="Helvetica Neue"/>
                <a:cs typeface="Helvetica Neue"/>
              </a:rPr>
              <a:t>95%</a:t>
            </a:r>
            <a:r>
              <a:rPr lang="en-US" sz="1600" b="1" dirty="0">
                <a:solidFill>
                  <a:srgbClr val="197AC9"/>
                </a:solidFill>
                <a:latin typeface="Helvetica Neue"/>
                <a:cs typeface="Helvetica Neue"/>
              </a:rPr>
              <a:t>) </a:t>
            </a:r>
          </a:p>
          <a:p>
            <a:pPr marL="300038" indent="-214313">
              <a:lnSpc>
                <a:spcPct val="150000"/>
              </a:lnSpc>
              <a:spcBef>
                <a:spcPts val="750"/>
              </a:spcBef>
              <a:buClr>
                <a:schemeClr val="accent1"/>
              </a:buClr>
              <a:buSzPts val="1800"/>
              <a:buFont typeface="Arial"/>
              <a:buChar char="•"/>
            </a:pPr>
            <a:r>
              <a:rPr lang="en-US" sz="1600" b="1" dirty="0">
                <a:solidFill>
                  <a:srgbClr val="197AC9"/>
                </a:solidFill>
                <a:latin typeface="Helvetica Neue"/>
                <a:cs typeface="Helvetica Neue"/>
              </a:rPr>
              <a:t>Scheduling/Rostering (</a:t>
            </a:r>
            <a:r>
              <a:rPr lang="en-US" sz="1600" b="1" dirty="0">
                <a:solidFill>
                  <a:schemeClr val="accent1"/>
                </a:solidFill>
                <a:latin typeface="Helvetica Neue"/>
                <a:cs typeface="Helvetica Neue"/>
              </a:rPr>
              <a:t>94%</a:t>
            </a:r>
            <a:r>
              <a:rPr lang="en-US" sz="1600" b="1" dirty="0">
                <a:solidFill>
                  <a:srgbClr val="197AC9"/>
                </a:solidFill>
                <a:latin typeface="Helvetica Neue"/>
                <a:cs typeface="Helvetica Neue"/>
              </a:rPr>
              <a:t>)</a:t>
            </a:r>
          </a:p>
          <a:p>
            <a:pPr marL="300038" indent="-214313">
              <a:lnSpc>
                <a:spcPct val="150000"/>
              </a:lnSpc>
              <a:spcBef>
                <a:spcPts val="750"/>
              </a:spcBef>
              <a:buClr>
                <a:schemeClr val="accent1"/>
              </a:buClr>
              <a:buSzPts val="1800"/>
              <a:buFont typeface="Arial"/>
              <a:buChar char="•"/>
            </a:pPr>
            <a:r>
              <a:rPr lang="en-US" sz="1600" b="1" dirty="0">
                <a:solidFill>
                  <a:srgbClr val="197AC9"/>
                </a:solidFill>
                <a:latin typeface="Helvetica Neue"/>
                <a:cs typeface="Helvetica Neue"/>
              </a:rPr>
              <a:t>Better understanding of the student learning process (</a:t>
            </a:r>
            <a:r>
              <a:rPr lang="en-US" sz="1600" b="1" dirty="0">
                <a:solidFill>
                  <a:srgbClr val="94C600"/>
                </a:solidFill>
                <a:latin typeface="Helvetica Neue"/>
                <a:cs typeface="Helvetica Neue"/>
              </a:rPr>
              <a:t>91%</a:t>
            </a:r>
            <a:r>
              <a:rPr lang="en-US" sz="1600" b="1" dirty="0">
                <a:solidFill>
                  <a:srgbClr val="197AC9"/>
                </a:solidFill>
                <a:latin typeface="Helvetica Neue"/>
                <a:cs typeface="Helvetica Neue"/>
              </a:rPr>
              <a:t>)</a:t>
            </a:r>
          </a:p>
          <a:p>
            <a:pPr marL="300038" indent="-214313">
              <a:lnSpc>
                <a:spcPct val="150000"/>
              </a:lnSpc>
              <a:spcBef>
                <a:spcPts val="750"/>
              </a:spcBef>
              <a:buClr>
                <a:schemeClr val="accent1"/>
              </a:buClr>
              <a:buSzPts val="1800"/>
              <a:buFont typeface="Arial"/>
              <a:buChar char="•"/>
            </a:pPr>
            <a:r>
              <a:rPr lang="en-US" sz="1600" b="1" dirty="0">
                <a:solidFill>
                  <a:srgbClr val="197AC9"/>
                </a:solidFill>
                <a:latin typeface="Helvetica Neue"/>
                <a:cs typeface="Helvetica Neue"/>
              </a:rPr>
              <a:t>Saving money (</a:t>
            </a:r>
            <a:r>
              <a:rPr lang="en-US" sz="1600" b="1" dirty="0">
                <a:solidFill>
                  <a:srgbClr val="94C600"/>
                </a:solidFill>
                <a:latin typeface="Helvetica Neue"/>
                <a:cs typeface="Helvetica Neue"/>
              </a:rPr>
              <a:t>89%</a:t>
            </a:r>
            <a:r>
              <a:rPr lang="en-US" sz="1600" b="1" dirty="0">
                <a:solidFill>
                  <a:srgbClr val="197AC9"/>
                </a:solidFill>
                <a:latin typeface="Helvetica Neue"/>
                <a:cs typeface="Helvetica Neue"/>
              </a:rPr>
              <a:t>)</a:t>
            </a:r>
          </a:p>
          <a:p>
            <a:pPr marL="85725">
              <a:lnSpc>
                <a:spcPct val="150000"/>
              </a:lnSpc>
              <a:spcBef>
                <a:spcPts val="750"/>
              </a:spcBef>
              <a:buClr>
                <a:schemeClr val="dk1"/>
              </a:buClr>
              <a:buSzPts val="1800"/>
            </a:pPr>
            <a:endParaRPr lang="en-US" dirty="0" smtClean="0"/>
          </a:p>
          <a:p>
            <a:pPr marL="85725">
              <a:lnSpc>
                <a:spcPct val="150000"/>
              </a:lnSpc>
              <a:spcBef>
                <a:spcPts val="750"/>
              </a:spcBef>
              <a:buClr>
                <a:schemeClr val="dk1"/>
              </a:buClr>
              <a:buSzPts val="1800"/>
            </a:pPr>
            <a:endParaRPr lang="en-US" dirty="0" smtClean="0"/>
          </a:p>
          <a:p>
            <a:pPr marL="85725">
              <a:lnSpc>
                <a:spcPct val="150000"/>
              </a:lnSpc>
              <a:spcBef>
                <a:spcPts val="750"/>
              </a:spcBef>
              <a:buClr>
                <a:schemeClr val="dk1"/>
              </a:buClr>
              <a:buSzPts val="1800"/>
            </a:pPr>
            <a:endParaRPr lang="en-US" dirty="0" smtClean="0"/>
          </a:p>
          <a:p>
            <a:pPr marL="85725">
              <a:lnSpc>
                <a:spcPct val="150000"/>
              </a:lnSpc>
              <a:spcBef>
                <a:spcPts val="750"/>
              </a:spcBef>
              <a:buClr>
                <a:schemeClr val="dk1"/>
              </a:buClr>
              <a:buSzPts val="1800"/>
            </a:pPr>
            <a:endParaRPr sz="1500" dirty="0">
              <a:solidFill>
                <a:srgbClr val="000000"/>
              </a:solidFill>
              <a:latin typeface="Helvetica Neue"/>
              <a:ea typeface="Helvetica Neue"/>
              <a:cs typeface="Helvetica Neue"/>
              <a:sym typeface="Helvetica Neue"/>
            </a:endParaRPr>
          </a:p>
        </p:txBody>
      </p:sp>
      <p:sp>
        <p:nvSpPr>
          <p:cNvPr id="2" name="TextBox 1"/>
          <p:cNvSpPr txBox="1"/>
          <p:nvPr/>
        </p:nvSpPr>
        <p:spPr>
          <a:xfrm>
            <a:off x="547420" y="4766226"/>
            <a:ext cx="4595098" cy="207749"/>
          </a:xfrm>
          <a:prstGeom prst="rect">
            <a:avLst/>
          </a:prstGeom>
          <a:noFill/>
        </p:spPr>
        <p:txBody>
          <a:bodyPr wrap="square" rtlCol="0">
            <a:spAutoFit/>
          </a:bodyPr>
          <a:lstStyle/>
          <a:p>
            <a:r>
              <a:rPr lang="en-US" sz="750" dirty="0" smtClean="0"/>
              <a:t>CoSN Infrastructure Survey</a:t>
            </a:r>
            <a:endParaRPr lang="en-US" sz="75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31" name="Google Shape;331;p43"/>
          <p:cNvSpPr txBox="1">
            <a:spLocks noGrp="1"/>
          </p:cNvSpPr>
          <p:nvPr>
            <p:ph type="title"/>
          </p:nvPr>
        </p:nvSpPr>
        <p:spPr>
          <a:xfrm>
            <a:off x="1" y="0"/>
            <a:ext cx="4293476" cy="5143499"/>
          </a:xfrm>
          <a:prstGeom prst="rect">
            <a:avLst/>
          </a:prstGeom>
          <a:solidFill>
            <a:srgbClr val="94C600"/>
          </a:solidFill>
          <a:ln>
            <a:noFill/>
          </a:ln>
        </p:spPr>
        <p:txBody>
          <a:bodyPr spcFirstLastPara="1" wrap="square" lIns="51431" tIns="51431" rIns="51431" bIns="51431" anchor="ctr" anchorCtr="0">
            <a:noAutofit/>
          </a:bodyPr>
          <a:lstStyle/>
          <a:p>
            <a:pPr algn="ctr">
              <a:lnSpc>
                <a:spcPct val="90000"/>
              </a:lnSpc>
              <a:spcBef>
                <a:spcPts val="0"/>
              </a:spcBef>
              <a:buSzPts val="3300"/>
            </a:pPr>
            <a:r>
              <a:rPr lang="en-US" b="1" dirty="0" smtClean="0">
                <a:solidFill>
                  <a:schemeClr val="bg1"/>
                </a:solidFill>
                <a:latin typeface="Helvetica Neue"/>
                <a:ea typeface="Helvetica Neue"/>
                <a:cs typeface="Helvetica Neue"/>
                <a:sym typeface="Helvetica Neue"/>
              </a:rPr>
              <a:t>74% </a:t>
            </a:r>
            <a:r>
              <a:rPr lang="en-US" b="1" dirty="0">
                <a:solidFill>
                  <a:srgbClr val="71685A"/>
                </a:solidFill>
                <a:latin typeface="Helvetica Neue"/>
                <a:ea typeface="Helvetica Neue"/>
                <a:cs typeface="Helvetica Neue"/>
                <a:sym typeface="Helvetica Neue"/>
              </a:rPr>
              <a:t>of </a:t>
            </a:r>
            <a:r>
              <a:rPr lang="en-US" b="1" dirty="0" smtClean="0">
                <a:solidFill>
                  <a:srgbClr val="71685A"/>
                </a:solidFill>
                <a:latin typeface="Helvetica Neue"/>
                <a:ea typeface="Helvetica Neue"/>
                <a:cs typeface="Helvetica Neue"/>
                <a:sym typeface="Helvetica Neue"/>
              </a:rPr>
              <a:t>schools</a:t>
            </a:r>
            <a:br>
              <a:rPr lang="en-US" b="1" dirty="0" smtClean="0">
                <a:solidFill>
                  <a:srgbClr val="71685A"/>
                </a:solidFill>
                <a:latin typeface="Helvetica Neue"/>
                <a:ea typeface="Helvetica Neue"/>
                <a:cs typeface="Helvetica Neue"/>
                <a:sym typeface="Helvetica Neue"/>
              </a:rPr>
            </a:br>
            <a:endParaRPr b="1" dirty="0">
              <a:solidFill>
                <a:schemeClr val="bg1"/>
              </a:solidFill>
              <a:latin typeface="Helvetica Neue"/>
              <a:ea typeface="Helvetica Neue"/>
              <a:cs typeface="Helvetica Neue"/>
              <a:sym typeface="Helvetica Neue"/>
            </a:endParaRPr>
          </a:p>
        </p:txBody>
      </p:sp>
      <p:sp>
        <p:nvSpPr>
          <p:cNvPr id="330" name="Google Shape;330;p43"/>
          <p:cNvSpPr txBox="1">
            <a:spLocks noGrp="1"/>
          </p:cNvSpPr>
          <p:nvPr>
            <p:ph type="sldNum" sz="quarter" idx="12"/>
          </p:nvPr>
        </p:nvSpPr>
        <p:spPr>
          <a:xfrm>
            <a:off x="88012" y="4831108"/>
            <a:ext cx="4135965" cy="273900"/>
          </a:xfrm>
          <a:prstGeom prst="rect">
            <a:avLst/>
          </a:prstGeom>
          <a:noFill/>
          <a:ln>
            <a:noFill/>
          </a:ln>
        </p:spPr>
        <p:txBody>
          <a:bodyPr spcFirstLastPara="1" wrap="square" lIns="51431" tIns="25706" rIns="51431" bIns="25706" anchor="ctr" anchorCtr="0">
            <a:noAutofit/>
          </a:bodyPr>
          <a:lstStyle/>
          <a:p>
            <a:pPr algn="l">
              <a:buSzPts val="1000"/>
            </a:pPr>
            <a:r>
              <a:rPr lang="en-US" sz="750" b="0" dirty="0" smtClean="0">
                <a:latin typeface="Helvetica Neue"/>
                <a:ea typeface="Helvetica Neue"/>
                <a:cs typeface="Helvetica Neue"/>
                <a:sym typeface="Helvetica Neue"/>
              </a:rPr>
              <a:t>Survey from Digital Promise League of Innovative Schools’ Data Interoperability Working Group</a:t>
            </a:r>
            <a:endParaRPr sz="750" b="0" dirty="0">
              <a:latin typeface="Helvetica Neue"/>
              <a:ea typeface="Helvetica Neue"/>
              <a:cs typeface="Helvetica Neue"/>
              <a:sym typeface="Helvetica Neue"/>
            </a:endParaRPr>
          </a:p>
        </p:txBody>
      </p:sp>
      <p:sp>
        <p:nvSpPr>
          <p:cNvPr id="332" name="Google Shape;332;p43"/>
          <p:cNvSpPr txBox="1"/>
          <p:nvPr/>
        </p:nvSpPr>
        <p:spPr>
          <a:xfrm>
            <a:off x="4293476" y="698500"/>
            <a:ext cx="4850524" cy="3454400"/>
          </a:xfrm>
          <a:prstGeom prst="rect">
            <a:avLst/>
          </a:prstGeom>
          <a:solidFill>
            <a:schemeClr val="bg1"/>
          </a:solidFill>
          <a:ln>
            <a:noFill/>
          </a:ln>
        </p:spPr>
        <p:txBody>
          <a:bodyPr spcFirstLastPara="1" wrap="square" lIns="68569" tIns="34275" rIns="68569" bIns="34275" anchor="t" anchorCtr="0">
            <a:noAutofit/>
          </a:bodyPr>
          <a:lstStyle/>
          <a:p>
            <a:endParaRPr lang="en-US" sz="4000" b="1" dirty="0" smtClean="0">
              <a:solidFill>
                <a:srgbClr val="71685A"/>
              </a:solidFill>
              <a:latin typeface="Helvetica Neue"/>
              <a:ea typeface="Helvetica Neue"/>
              <a:cs typeface="Helvetica Neue"/>
              <a:sym typeface="Helvetica Neue"/>
            </a:endParaRPr>
          </a:p>
          <a:p>
            <a:endParaRPr lang="en-US" sz="4000" b="1" dirty="0" smtClean="0">
              <a:solidFill>
                <a:srgbClr val="71685A"/>
              </a:solidFill>
              <a:latin typeface="Helvetica Neue"/>
              <a:ea typeface="Helvetica Neue"/>
              <a:cs typeface="Helvetica Neue"/>
              <a:sym typeface="Helvetica Neue"/>
            </a:endParaRPr>
          </a:p>
          <a:p>
            <a:r>
              <a:rPr lang="en-US" sz="4000" b="1" dirty="0" smtClean="0">
                <a:solidFill>
                  <a:schemeClr val="accent2"/>
                </a:solidFill>
              </a:rPr>
              <a:t>use </a:t>
            </a:r>
            <a:r>
              <a:rPr lang="en-US" sz="4000" b="1" dirty="0">
                <a:solidFill>
                  <a:schemeClr val="accent2"/>
                </a:solidFill>
              </a:rPr>
              <a:t>more than </a:t>
            </a:r>
            <a:r>
              <a:rPr lang="en-US" sz="4000" b="1" dirty="0">
                <a:solidFill>
                  <a:srgbClr val="FF6600"/>
                </a:solidFill>
              </a:rPr>
              <a:t>26 </a:t>
            </a:r>
            <a:r>
              <a:rPr lang="en-US" sz="4000" b="1" dirty="0" smtClean="0">
                <a:solidFill>
                  <a:schemeClr val="accent2"/>
                </a:solidFill>
              </a:rPr>
              <a:t>different </a:t>
            </a:r>
            <a:r>
              <a:rPr lang="en-US" sz="4000" b="1" dirty="0" err="1" smtClean="0">
                <a:solidFill>
                  <a:schemeClr val="accent2"/>
                </a:solidFill>
              </a:rPr>
              <a:t>edtech</a:t>
            </a:r>
            <a:r>
              <a:rPr lang="en-US" sz="4000" b="1" dirty="0" smtClean="0">
                <a:solidFill>
                  <a:schemeClr val="accent2"/>
                </a:solidFill>
              </a:rPr>
              <a:t> </a:t>
            </a:r>
            <a:r>
              <a:rPr lang="en-US" sz="4000" b="1" dirty="0">
                <a:solidFill>
                  <a:schemeClr val="accent2"/>
                </a:solidFill>
              </a:rPr>
              <a:t>or software </a:t>
            </a:r>
            <a:r>
              <a:rPr lang="en-US" sz="4000" b="1" dirty="0" smtClean="0">
                <a:solidFill>
                  <a:schemeClr val="accent2"/>
                </a:solidFill>
              </a:rPr>
              <a:t>tools</a:t>
            </a:r>
          </a:p>
          <a:p>
            <a:endParaRPr lang="en-US" sz="4000" b="1" dirty="0" smtClean="0">
              <a:solidFill>
                <a:schemeClr val="accent2"/>
              </a:solidFill>
            </a:endParaRPr>
          </a:p>
          <a:p>
            <a:endParaRPr lang="en-US" sz="4000" b="1" dirty="0">
              <a:solidFill>
                <a:schemeClr val="accent2"/>
              </a:solidFill>
            </a:endParaRPr>
          </a:p>
          <a:p>
            <a:endParaRPr lang="en-US" sz="4000" b="1" dirty="0" smtClean="0">
              <a:solidFill>
                <a:schemeClr val="accent2"/>
              </a:solidFill>
            </a:endParaRPr>
          </a:p>
          <a:p>
            <a:pPr marL="85725">
              <a:lnSpc>
                <a:spcPct val="150000"/>
              </a:lnSpc>
              <a:spcBef>
                <a:spcPts val="750"/>
              </a:spcBef>
              <a:buClr>
                <a:schemeClr val="dk1"/>
              </a:buClr>
              <a:buSzPts val="1800"/>
            </a:pPr>
            <a:endParaRPr lang="en-US" dirty="0" smtClean="0"/>
          </a:p>
          <a:p>
            <a:pPr marL="85725">
              <a:lnSpc>
                <a:spcPct val="150000"/>
              </a:lnSpc>
              <a:spcBef>
                <a:spcPts val="750"/>
              </a:spcBef>
              <a:buClr>
                <a:schemeClr val="dk1"/>
              </a:buClr>
              <a:buSzPts val="1800"/>
            </a:pPr>
            <a:endParaRPr lang="en-US" dirty="0" smtClean="0"/>
          </a:p>
          <a:p>
            <a:pPr marL="85725">
              <a:lnSpc>
                <a:spcPct val="150000"/>
              </a:lnSpc>
              <a:spcBef>
                <a:spcPts val="750"/>
              </a:spcBef>
              <a:buClr>
                <a:schemeClr val="dk1"/>
              </a:buClr>
              <a:buSzPts val="1800"/>
            </a:pPr>
            <a:endParaRPr sz="1500" dirty="0">
              <a:solidFill>
                <a:srgbClr val="000000"/>
              </a:solidFill>
              <a:latin typeface="Helvetica Neue"/>
              <a:ea typeface="Helvetica Neue"/>
              <a:cs typeface="Helvetica Neue"/>
              <a:sym typeface="Helvetica Neue"/>
            </a:endParaRPr>
          </a:p>
        </p:txBody>
      </p:sp>
      <p:sp>
        <p:nvSpPr>
          <p:cNvPr id="2" name="TextBox 1"/>
          <p:cNvSpPr txBox="1"/>
          <p:nvPr/>
        </p:nvSpPr>
        <p:spPr>
          <a:xfrm>
            <a:off x="4293477" y="13732"/>
            <a:ext cx="4850523"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416109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31" name="Google Shape;331;p43"/>
          <p:cNvSpPr txBox="1">
            <a:spLocks noGrp="1"/>
          </p:cNvSpPr>
          <p:nvPr>
            <p:ph type="title"/>
          </p:nvPr>
        </p:nvSpPr>
        <p:spPr>
          <a:xfrm>
            <a:off x="547271" y="453457"/>
            <a:ext cx="8453400" cy="838200"/>
          </a:xfrm>
          <a:prstGeom prst="rect">
            <a:avLst/>
          </a:prstGeom>
          <a:noFill/>
          <a:ln>
            <a:noFill/>
          </a:ln>
        </p:spPr>
        <p:txBody>
          <a:bodyPr spcFirstLastPara="1" wrap="square" lIns="51431" tIns="51431" rIns="51431" bIns="51431" anchor="ctr" anchorCtr="0">
            <a:noAutofit/>
          </a:bodyPr>
          <a:lstStyle/>
          <a:p>
            <a:pPr algn="l">
              <a:lnSpc>
                <a:spcPct val="90000"/>
              </a:lnSpc>
              <a:spcBef>
                <a:spcPts val="0"/>
              </a:spcBef>
              <a:buSzPts val="3300"/>
            </a:pPr>
            <a:r>
              <a:rPr lang="en-US" b="1" dirty="0" smtClean="0">
                <a:solidFill>
                  <a:schemeClr val="accent2"/>
                </a:solidFill>
                <a:sym typeface="Helvetica Neue"/>
              </a:rPr>
              <a:t>Interoperability impacts teachers</a:t>
            </a:r>
            <a:endParaRPr b="1" dirty="0">
              <a:solidFill>
                <a:schemeClr val="accent2"/>
              </a:solidFill>
              <a:latin typeface="Helvetica Neue"/>
              <a:ea typeface="Helvetica Neue"/>
              <a:cs typeface="Helvetica Neue"/>
              <a:sym typeface="Helvetica Neue"/>
            </a:endParaRPr>
          </a:p>
        </p:txBody>
      </p:sp>
      <p:sp>
        <p:nvSpPr>
          <p:cNvPr id="330" name="Google Shape;330;p43"/>
          <p:cNvSpPr txBox="1">
            <a:spLocks noGrp="1"/>
          </p:cNvSpPr>
          <p:nvPr>
            <p:ph type="sldNum" sz="quarter" idx="12"/>
          </p:nvPr>
        </p:nvSpPr>
        <p:spPr>
          <a:xfrm>
            <a:off x="266620" y="4618702"/>
            <a:ext cx="280800" cy="273900"/>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6</a:t>
            </a:fld>
            <a:endParaRPr sz="800">
              <a:latin typeface="Helvetica Neue"/>
              <a:ea typeface="Helvetica Neue"/>
              <a:cs typeface="Helvetica Neue"/>
              <a:sym typeface="Helvetica Neue"/>
            </a:endParaRPr>
          </a:p>
        </p:txBody>
      </p:sp>
      <p:sp>
        <p:nvSpPr>
          <p:cNvPr id="332" name="Google Shape;332;p43"/>
          <p:cNvSpPr txBox="1"/>
          <p:nvPr/>
        </p:nvSpPr>
        <p:spPr>
          <a:xfrm>
            <a:off x="1778876" y="1435100"/>
            <a:ext cx="6463423" cy="3183602"/>
          </a:xfrm>
          <a:prstGeom prst="rect">
            <a:avLst/>
          </a:prstGeom>
          <a:noFill/>
          <a:ln>
            <a:noFill/>
          </a:ln>
        </p:spPr>
        <p:txBody>
          <a:bodyPr spcFirstLastPara="1" wrap="square" lIns="68569" tIns="34275" rIns="68569" bIns="34275" anchor="t" anchorCtr="0">
            <a:noAutofit/>
          </a:bodyPr>
          <a:lstStyle/>
          <a:p>
            <a:pPr marL="300038" indent="-214313">
              <a:lnSpc>
                <a:spcPct val="150000"/>
              </a:lnSpc>
              <a:spcBef>
                <a:spcPts val="750"/>
              </a:spcBef>
              <a:buClr>
                <a:schemeClr val="accent1"/>
              </a:buClr>
              <a:buSzPts val="1800"/>
              <a:buFont typeface="Arial"/>
              <a:buChar char="•"/>
            </a:pPr>
            <a:r>
              <a:rPr lang="en-US" sz="1600" b="1" dirty="0" smtClean="0">
                <a:solidFill>
                  <a:srgbClr val="92D050"/>
                </a:solidFill>
                <a:latin typeface="Helvetica Neue"/>
                <a:cs typeface="Helvetica Neue"/>
              </a:rPr>
              <a:t>93%</a:t>
            </a:r>
            <a:r>
              <a:rPr lang="en-US" sz="1600" b="1" dirty="0" smtClean="0">
                <a:solidFill>
                  <a:srgbClr val="197AC9"/>
                </a:solidFill>
                <a:latin typeface="Helvetica Neue"/>
                <a:cs typeface="Helvetica Neue"/>
              </a:rPr>
              <a:t> of all teachers now use some sort of digital tool to help guide instruction</a:t>
            </a:r>
          </a:p>
          <a:p>
            <a:pPr marL="300038" indent="-214313">
              <a:lnSpc>
                <a:spcPct val="150000"/>
              </a:lnSpc>
              <a:spcBef>
                <a:spcPts val="750"/>
              </a:spcBef>
              <a:buClr>
                <a:schemeClr val="accent1"/>
              </a:buClr>
              <a:buSzPts val="1800"/>
              <a:buFont typeface="Arial"/>
              <a:buChar char="•"/>
            </a:pPr>
            <a:r>
              <a:rPr lang="en-US" sz="1600" b="1" dirty="0" smtClean="0">
                <a:solidFill>
                  <a:srgbClr val="92D050"/>
                </a:solidFill>
                <a:latin typeface="Helvetica Neue"/>
                <a:cs typeface="Helvetica Neue"/>
              </a:rPr>
              <a:t>67%</a:t>
            </a:r>
            <a:r>
              <a:rPr lang="en-US" sz="1600" b="1" dirty="0" smtClean="0">
                <a:solidFill>
                  <a:srgbClr val="197AC9"/>
                </a:solidFill>
                <a:latin typeface="Helvetica Neue"/>
                <a:cs typeface="Helvetica Neue"/>
              </a:rPr>
              <a:t> of teachers are not fully satisfied with the effectiveness of the data and tools they have access to on a regular basis</a:t>
            </a:r>
          </a:p>
          <a:p>
            <a:pPr marL="300038" indent="-214313">
              <a:lnSpc>
                <a:spcPct val="150000"/>
              </a:lnSpc>
              <a:spcBef>
                <a:spcPts val="750"/>
              </a:spcBef>
              <a:buClr>
                <a:schemeClr val="accent1"/>
              </a:buClr>
              <a:buSzPts val="1800"/>
              <a:buFont typeface="Arial"/>
              <a:buChar char="•"/>
            </a:pPr>
            <a:r>
              <a:rPr lang="en-US" sz="1600" b="1" dirty="0" smtClean="0">
                <a:solidFill>
                  <a:srgbClr val="197AC9"/>
                </a:solidFill>
                <a:latin typeface="Helvetica Neue"/>
                <a:cs typeface="Helvetica Neue"/>
              </a:rPr>
              <a:t>Teachers spend approximately </a:t>
            </a:r>
            <a:r>
              <a:rPr lang="en-US" sz="1600" b="1" dirty="0" smtClean="0">
                <a:solidFill>
                  <a:schemeClr val="accent1"/>
                </a:solidFill>
                <a:latin typeface="Helvetica Neue"/>
                <a:cs typeface="Helvetica Neue"/>
              </a:rPr>
              <a:t>9 additional hours</a:t>
            </a:r>
            <a:r>
              <a:rPr lang="en-US" sz="1600" b="1" dirty="0" smtClean="0">
                <a:solidFill>
                  <a:srgbClr val="197AC9"/>
                </a:solidFill>
                <a:latin typeface="Helvetica Neue"/>
                <a:cs typeface="Helvetica Neue"/>
              </a:rPr>
              <a:t> per week on instructional workflow outside </a:t>
            </a:r>
            <a:r>
              <a:rPr lang="en-US" sz="1600" b="1" dirty="0">
                <a:solidFill>
                  <a:srgbClr val="197AC9"/>
                </a:solidFill>
                <a:latin typeface="Helvetica Neue"/>
                <a:cs typeface="Helvetica Neue"/>
              </a:rPr>
              <a:t>of school </a:t>
            </a:r>
            <a:r>
              <a:rPr lang="en-US" sz="1600" b="1" dirty="0" smtClean="0">
                <a:solidFill>
                  <a:srgbClr val="197AC9"/>
                </a:solidFill>
                <a:latin typeface="Helvetica Neue"/>
                <a:cs typeface="Helvetica Neue"/>
              </a:rPr>
              <a:t>hours.   </a:t>
            </a:r>
          </a:p>
          <a:p>
            <a:pPr marL="85725">
              <a:lnSpc>
                <a:spcPct val="150000"/>
              </a:lnSpc>
              <a:spcBef>
                <a:spcPts val="750"/>
              </a:spcBef>
              <a:buClr>
                <a:schemeClr val="dk1"/>
              </a:buClr>
              <a:buSzPts val="1800"/>
            </a:pPr>
            <a:endParaRPr lang="en-US" dirty="0" smtClean="0"/>
          </a:p>
          <a:p>
            <a:pPr marL="85725">
              <a:lnSpc>
                <a:spcPct val="150000"/>
              </a:lnSpc>
              <a:spcBef>
                <a:spcPts val="750"/>
              </a:spcBef>
              <a:buClr>
                <a:schemeClr val="dk1"/>
              </a:buClr>
              <a:buSzPts val="1800"/>
            </a:pPr>
            <a:endParaRPr lang="en-US" dirty="0" smtClean="0"/>
          </a:p>
          <a:p>
            <a:pPr marL="85725">
              <a:lnSpc>
                <a:spcPct val="150000"/>
              </a:lnSpc>
              <a:spcBef>
                <a:spcPts val="750"/>
              </a:spcBef>
              <a:buClr>
                <a:schemeClr val="dk1"/>
              </a:buClr>
              <a:buSzPts val="1800"/>
            </a:pPr>
            <a:endParaRPr sz="1500" dirty="0">
              <a:solidFill>
                <a:srgbClr val="000000"/>
              </a:solidFill>
              <a:latin typeface="Helvetica Neue"/>
              <a:ea typeface="Helvetica Neue"/>
              <a:cs typeface="Helvetica Neue"/>
              <a:sym typeface="Helvetica Neue"/>
            </a:endParaRPr>
          </a:p>
        </p:txBody>
      </p:sp>
      <p:sp>
        <p:nvSpPr>
          <p:cNvPr id="2" name="TextBox 1"/>
          <p:cNvSpPr txBox="1"/>
          <p:nvPr/>
        </p:nvSpPr>
        <p:spPr>
          <a:xfrm>
            <a:off x="547420" y="4766226"/>
            <a:ext cx="4595098" cy="207749"/>
          </a:xfrm>
          <a:prstGeom prst="rect">
            <a:avLst/>
          </a:prstGeom>
          <a:noFill/>
        </p:spPr>
        <p:txBody>
          <a:bodyPr wrap="square" rtlCol="0">
            <a:spAutoFit/>
          </a:bodyPr>
          <a:lstStyle/>
          <a:p>
            <a:r>
              <a:rPr lang="en-US" sz="750" dirty="0" smtClean="0"/>
              <a:t>Teachers Know Best research project</a:t>
            </a:r>
            <a:endParaRPr lang="en-US" sz="750" dirty="0"/>
          </a:p>
        </p:txBody>
      </p:sp>
    </p:spTree>
    <p:extLst>
      <p:ext uri="{BB962C8B-B14F-4D97-AF65-F5344CB8AC3E}">
        <p14:creationId xmlns:p14="http://schemas.microsoft.com/office/powerpoint/2010/main" val="2630681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31" name="Google Shape;331;p43"/>
          <p:cNvSpPr txBox="1">
            <a:spLocks noGrp="1"/>
          </p:cNvSpPr>
          <p:nvPr>
            <p:ph type="title"/>
          </p:nvPr>
        </p:nvSpPr>
        <p:spPr>
          <a:xfrm>
            <a:off x="1" y="0"/>
            <a:ext cx="4293476" cy="5143499"/>
          </a:xfrm>
          <a:prstGeom prst="rect">
            <a:avLst/>
          </a:prstGeom>
          <a:solidFill>
            <a:srgbClr val="FF6600"/>
          </a:solidFill>
          <a:ln>
            <a:noFill/>
          </a:ln>
        </p:spPr>
        <p:txBody>
          <a:bodyPr spcFirstLastPara="1" wrap="square" lIns="51431" tIns="51431" rIns="51431" bIns="51431" anchor="ctr" anchorCtr="0">
            <a:noAutofit/>
          </a:bodyPr>
          <a:lstStyle/>
          <a:p>
            <a:pPr algn="ctr">
              <a:lnSpc>
                <a:spcPct val="90000"/>
              </a:lnSpc>
              <a:spcBef>
                <a:spcPts val="0"/>
              </a:spcBef>
              <a:buSzPts val="3300"/>
            </a:pPr>
            <a:r>
              <a:rPr lang="en-US" b="1" dirty="0" smtClean="0">
                <a:solidFill>
                  <a:schemeClr val="bg1"/>
                </a:solidFill>
                <a:latin typeface="Helvetica Neue"/>
                <a:ea typeface="Helvetica Neue"/>
                <a:cs typeface="Helvetica Neue"/>
                <a:sym typeface="Helvetica Neue"/>
              </a:rPr>
              <a:t>30% </a:t>
            </a:r>
            <a:br>
              <a:rPr lang="en-US" b="1" dirty="0" smtClean="0">
                <a:solidFill>
                  <a:schemeClr val="bg1"/>
                </a:solidFill>
                <a:latin typeface="Helvetica Neue"/>
                <a:ea typeface="Helvetica Neue"/>
                <a:cs typeface="Helvetica Neue"/>
                <a:sym typeface="Helvetica Neue"/>
              </a:rPr>
            </a:br>
            <a:r>
              <a:rPr lang="en-US" b="1" dirty="0" smtClean="0">
                <a:solidFill>
                  <a:srgbClr val="71685A"/>
                </a:solidFill>
                <a:latin typeface="Helvetica Neue"/>
                <a:ea typeface="Helvetica Neue"/>
                <a:cs typeface="Helvetica Neue"/>
                <a:sym typeface="Helvetica Neue"/>
              </a:rPr>
              <a:t>of helpdesk calls</a:t>
            </a:r>
            <a:br>
              <a:rPr lang="en-US" b="1" dirty="0" smtClean="0">
                <a:solidFill>
                  <a:srgbClr val="71685A"/>
                </a:solidFill>
                <a:latin typeface="Helvetica Neue"/>
                <a:ea typeface="Helvetica Neue"/>
                <a:cs typeface="Helvetica Neue"/>
                <a:sym typeface="Helvetica Neue"/>
              </a:rPr>
            </a:br>
            <a:endParaRPr b="1" dirty="0">
              <a:solidFill>
                <a:schemeClr val="bg1"/>
              </a:solidFill>
              <a:latin typeface="Helvetica Neue"/>
              <a:ea typeface="Helvetica Neue"/>
              <a:cs typeface="Helvetica Neue"/>
              <a:sym typeface="Helvetica Neue"/>
            </a:endParaRPr>
          </a:p>
        </p:txBody>
      </p:sp>
      <p:sp>
        <p:nvSpPr>
          <p:cNvPr id="330" name="Google Shape;330;p43"/>
          <p:cNvSpPr txBox="1">
            <a:spLocks noGrp="1"/>
          </p:cNvSpPr>
          <p:nvPr>
            <p:ph type="sldNum" sz="quarter" idx="12"/>
          </p:nvPr>
        </p:nvSpPr>
        <p:spPr>
          <a:xfrm>
            <a:off x="88012" y="4831108"/>
            <a:ext cx="4135965" cy="273900"/>
          </a:xfrm>
          <a:prstGeom prst="rect">
            <a:avLst/>
          </a:prstGeom>
          <a:noFill/>
          <a:ln>
            <a:noFill/>
          </a:ln>
        </p:spPr>
        <p:txBody>
          <a:bodyPr spcFirstLastPara="1" wrap="square" lIns="51431" tIns="25706" rIns="51431" bIns="25706" anchor="ctr" anchorCtr="0">
            <a:noAutofit/>
          </a:bodyPr>
          <a:lstStyle/>
          <a:p>
            <a:pPr algn="l">
              <a:buSzPts val="1000"/>
            </a:pPr>
            <a:r>
              <a:rPr lang="en-US" sz="750" b="0" dirty="0" smtClean="0">
                <a:latin typeface="Helvetica Neue"/>
                <a:ea typeface="Helvetica Neue"/>
                <a:cs typeface="Helvetica Neue"/>
                <a:sym typeface="Helvetica Neue"/>
              </a:rPr>
              <a:t>Survey from Digital Promise League of Innovative Schools’ Data Interoperability Working Group</a:t>
            </a:r>
            <a:endParaRPr sz="750" b="0" dirty="0">
              <a:latin typeface="Helvetica Neue"/>
              <a:ea typeface="Helvetica Neue"/>
              <a:cs typeface="Helvetica Neue"/>
              <a:sym typeface="Helvetica Neue"/>
            </a:endParaRPr>
          </a:p>
        </p:txBody>
      </p:sp>
      <p:sp>
        <p:nvSpPr>
          <p:cNvPr id="332" name="Google Shape;332;p43"/>
          <p:cNvSpPr txBox="1"/>
          <p:nvPr/>
        </p:nvSpPr>
        <p:spPr>
          <a:xfrm>
            <a:off x="4293476" y="945445"/>
            <a:ext cx="4850524" cy="3471332"/>
          </a:xfrm>
          <a:prstGeom prst="rect">
            <a:avLst/>
          </a:prstGeom>
          <a:solidFill>
            <a:schemeClr val="bg1"/>
          </a:solidFill>
          <a:ln>
            <a:noFill/>
          </a:ln>
        </p:spPr>
        <p:txBody>
          <a:bodyPr spcFirstLastPara="1" wrap="square" lIns="68569" tIns="34275" rIns="68569" bIns="34275" anchor="t" anchorCtr="0">
            <a:noAutofit/>
          </a:bodyPr>
          <a:lstStyle/>
          <a:p>
            <a:endParaRPr lang="en-US" sz="4000" b="1" dirty="0" smtClean="0">
              <a:solidFill>
                <a:srgbClr val="71685A"/>
              </a:solidFill>
              <a:latin typeface="Helvetica Neue"/>
              <a:ea typeface="Helvetica Neue"/>
              <a:cs typeface="Helvetica Neue"/>
              <a:sym typeface="Helvetica Neue"/>
            </a:endParaRPr>
          </a:p>
          <a:p>
            <a:endParaRPr lang="en-US" sz="4000" b="1" dirty="0" smtClean="0">
              <a:solidFill>
                <a:srgbClr val="71685A"/>
              </a:solidFill>
              <a:latin typeface="Helvetica Neue"/>
              <a:ea typeface="Helvetica Neue"/>
              <a:cs typeface="Helvetica Neue"/>
              <a:sym typeface="Helvetica Neue"/>
            </a:endParaRPr>
          </a:p>
          <a:p>
            <a:pPr algn="ctr"/>
            <a:r>
              <a:rPr lang="en-US" sz="4000" b="1" dirty="0" smtClean="0">
                <a:solidFill>
                  <a:schemeClr val="accent2"/>
                </a:solidFill>
              </a:rPr>
              <a:t>are for password resets</a:t>
            </a:r>
          </a:p>
          <a:p>
            <a:endParaRPr lang="en-US" sz="4000" b="1" dirty="0" smtClean="0">
              <a:solidFill>
                <a:schemeClr val="accent2"/>
              </a:solidFill>
            </a:endParaRPr>
          </a:p>
          <a:p>
            <a:endParaRPr lang="en-US" sz="4000" b="1" dirty="0">
              <a:solidFill>
                <a:schemeClr val="accent2"/>
              </a:solidFill>
            </a:endParaRPr>
          </a:p>
          <a:p>
            <a:endParaRPr lang="en-US" sz="4000" b="1" dirty="0" smtClean="0">
              <a:solidFill>
                <a:schemeClr val="accent2"/>
              </a:solidFill>
            </a:endParaRPr>
          </a:p>
          <a:p>
            <a:pPr marL="85725">
              <a:lnSpc>
                <a:spcPct val="150000"/>
              </a:lnSpc>
              <a:spcBef>
                <a:spcPts val="750"/>
              </a:spcBef>
              <a:buClr>
                <a:schemeClr val="dk1"/>
              </a:buClr>
              <a:buSzPts val="1800"/>
            </a:pPr>
            <a:endParaRPr lang="en-US" dirty="0" smtClean="0"/>
          </a:p>
          <a:p>
            <a:pPr marL="85725">
              <a:lnSpc>
                <a:spcPct val="150000"/>
              </a:lnSpc>
              <a:spcBef>
                <a:spcPts val="750"/>
              </a:spcBef>
              <a:buClr>
                <a:schemeClr val="dk1"/>
              </a:buClr>
              <a:buSzPts val="1800"/>
            </a:pPr>
            <a:endParaRPr lang="en-US" dirty="0" smtClean="0"/>
          </a:p>
          <a:p>
            <a:pPr marL="85725">
              <a:lnSpc>
                <a:spcPct val="150000"/>
              </a:lnSpc>
              <a:spcBef>
                <a:spcPts val="750"/>
              </a:spcBef>
              <a:buClr>
                <a:schemeClr val="dk1"/>
              </a:buClr>
              <a:buSzPts val="1800"/>
            </a:pPr>
            <a:endParaRPr sz="1500" dirty="0">
              <a:solidFill>
                <a:srgbClr val="000000"/>
              </a:solidFill>
              <a:latin typeface="Helvetica Neue"/>
              <a:ea typeface="Helvetica Neue"/>
              <a:cs typeface="Helvetica Neue"/>
              <a:sym typeface="Helvetica Neue"/>
            </a:endParaRPr>
          </a:p>
        </p:txBody>
      </p:sp>
      <p:sp>
        <p:nvSpPr>
          <p:cNvPr id="2" name="TextBox 1"/>
          <p:cNvSpPr txBox="1"/>
          <p:nvPr/>
        </p:nvSpPr>
        <p:spPr>
          <a:xfrm>
            <a:off x="4293477" y="13732"/>
            <a:ext cx="4850523"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774398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0"/>
            <a:ext cx="9144000" cy="4521200"/>
          </a:xfrm>
          <a:solidFill>
            <a:schemeClr val="accent1"/>
          </a:solidFill>
        </p:spPr>
        <p:txBody>
          <a:bodyPr>
            <a:normAutofit/>
          </a:bodyPr>
          <a:lstStyle/>
          <a:p>
            <a:pPr algn="ctr"/>
            <a:r>
              <a:rPr lang="en-US" sz="5400" b="1" dirty="0" smtClean="0">
                <a:solidFill>
                  <a:schemeClr val="accent2"/>
                </a:solidFill>
              </a:rPr>
              <a:t> Text &amp; Graphics </a:t>
            </a:r>
            <a:endParaRPr lang="en-US" sz="5400" b="1" dirty="0">
              <a:solidFill>
                <a:srgbClr val="FEA022"/>
              </a:solidFill>
            </a:endParaRPr>
          </a:p>
        </p:txBody>
      </p:sp>
    </p:spTree>
    <p:extLst>
      <p:ext uri="{BB962C8B-B14F-4D97-AF65-F5344CB8AC3E}">
        <p14:creationId xmlns:p14="http://schemas.microsoft.com/office/powerpoint/2010/main" val="1069616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4" name="Google Shape;274;p39"/>
          <p:cNvSpPr txBox="1">
            <a:spLocks noGrp="1"/>
          </p:cNvSpPr>
          <p:nvPr>
            <p:ph type="sldNum" sz="quarter" idx="12"/>
          </p:nvPr>
        </p:nvSpPr>
        <p:spPr>
          <a:xfrm>
            <a:off x="266620" y="4618703"/>
            <a:ext cx="280652" cy="273844"/>
          </a:xfrm>
          <a:prstGeom prst="rect">
            <a:avLst/>
          </a:prstGeom>
          <a:noFill/>
          <a:ln>
            <a:noFill/>
          </a:ln>
        </p:spPr>
        <p:txBody>
          <a:bodyPr spcFirstLastPara="1" wrap="square" lIns="51431" tIns="25706" rIns="51431" bIns="25706" anchor="ctr" anchorCtr="0">
            <a:noAutofit/>
          </a:bodyPr>
          <a:lstStyle/>
          <a:p>
            <a:pPr algn="l">
              <a:buSzPts val="1000"/>
            </a:pPr>
            <a:fld id="{00000000-1234-1234-1234-123412341234}" type="slidenum">
              <a:rPr lang="en" sz="800">
                <a:latin typeface="Helvetica Neue"/>
                <a:ea typeface="Helvetica Neue"/>
                <a:cs typeface="Helvetica Neue"/>
                <a:sym typeface="Helvetica Neue"/>
              </a:rPr>
              <a:pPr algn="l">
                <a:buSzPts val="1000"/>
              </a:pPr>
              <a:t>9</a:t>
            </a:fld>
            <a:endParaRPr sz="800">
              <a:latin typeface="Helvetica Neue"/>
              <a:ea typeface="Helvetica Neue"/>
              <a:cs typeface="Helvetica Neue"/>
              <a:sym typeface="Helvetica Neue"/>
            </a:endParaRPr>
          </a:p>
        </p:txBody>
      </p:sp>
      <p:sp>
        <p:nvSpPr>
          <p:cNvPr id="276" name="Google Shape;276;p39"/>
          <p:cNvSpPr txBox="1"/>
          <p:nvPr/>
        </p:nvSpPr>
        <p:spPr>
          <a:xfrm>
            <a:off x="547273" y="1511299"/>
            <a:ext cx="7072728" cy="3035047"/>
          </a:xfrm>
          <a:prstGeom prst="rect">
            <a:avLst/>
          </a:prstGeom>
          <a:noFill/>
          <a:ln>
            <a:noFill/>
          </a:ln>
        </p:spPr>
        <p:txBody>
          <a:bodyPr spcFirstLastPara="1" wrap="square" lIns="68569" tIns="34275" rIns="68569" bIns="34275" anchor="t" anchorCtr="0">
            <a:noAutofit/>
          </a:bodyPr>
          <a:lstStyle/>
          <a:p>
            <a:pPr>
              <a:lnSpc>
                <a:spcPct val="150000"/>
              </a:lnSpc>
              <a:buClr>
                <a:schemeClr val="accent1"/>
              </a:buClr>
            </a:pPr>
            <a:endParaRPr lang="en-US" sz="1600" b="1" dirty="0">
              <a:solidFill>
                <a:srgbClr val="197AC9"/>
              </a:solidFill>
            </a:endParaRPr>
          </a:p>
          <a:p>
            <a:pPr marL="285750" indent="-285750">
              <a:lnSpc>
                <a:spcPct val="150000"/>
              </a:lnSpc>
              <a:buClr>
                <a:schemeClr val="accent1"/>
              </a:buClr>
              <a:buFont typeface="Arial"/>
              <a:buChar char="•"/>
            </a:pPr>
            <a:r>
              <a:rPr lang="en-US" sz="1600" b="1" dirty="0">
                <a:solidFill>
                  <a:srgbClr val="197AC9"/>
                </a:solidFill>
              </a:rPr>
              <a:t>The seamless sharing of data, content and services among systems or applications. </a:t>
            </a:r>
          </a:p>
          <a:p>
            <a:pPr marL="285750" indent="-285750">
              <a:lnSpc>
                <a:spcPct val="150000"/>
              </a:lnSpc>
              <a:buClr>
                <a:schemeClr val="accent1"/>
              </a:buClr>
              <a:buFont typeface="Arial"/>
              <a:buChar char="•"/>
            </a:pPr>
            <a:r>
              <a:rPr lang="en-US" sz="1600" b="1" dirty="0" smtClean="0">
                <a:solidFill>
                  <a:srgbClr val="197AC9"/>
                </a:solidFill>
              </a:rPr>
              <a:t>An </a:t>
            </a:r>
            <a:r>
              <a:rPr lang="en-US" sz="1600" b="1" dirty="0">
                <a:solidFill>
                  <a:srgbClr val="197AC9"/>
                </a:solidFill>
              </a:rPr>
              <a:t>analogous situation exists in districts’ digital </a:t>
            </a:r>
            <a:r>
              <a:rPr lang="en-US" sz="1600" b="1" dirty="0" smtClean="0">
                <a:solidFill>
                  <a:srgbClr val="197AC9"/>
                </a:solidFill>
              </a:rPr>
              <a:t>ecosystems. </a:t>
            </a:r>
          </a:p>
          <a:p>
            <a:pPr marL="285750" indent="-285750">
              <a:lnSpc>
                <a:spcPct val="150000"/>
              </a:lnSpc>
              <a:buClr>
                <a:schemeClr val="accent1"/>
              </a:buClr>
              <a:buFont typeface="Arial"/>
              <a:buChar char="•"/>
            </a:pPr>
            <a:r>
              <a:rPr lang="en-US" sz="1600" b="1" dirty="0" smtClean="0">
                <a:solidFill>
                  <a:srgbClr val="197AC9"/>
                </a:solidFill>
              </a:rPr>
              <a:t>Most </a:t>
            </a:r>
            <a:r>
              <a:rPr lang="en-US" sz="1600" b="1" dirty="0">
                <a:solidFill>
                  <a:srgbClr val="197AC9"/>
                </a:solidFill>
              </a:rPr>
              <a:t>edtech systems were not designed to work together. </a:t>
            </a:r>
            <a:endParaRPr lang="en-US" sz="1500" b="1" dirty="0">
              <a:solidFill>
                <a:srgbClr val="197AC9"/>
              </a:solidFill>
              <a:ea typeface="Helvetica Neue"/>
              <a:cs typeface="Helvetica Neue"/>
              <a:sym typeface="Helvetica Neue"/>
            </a:endParaRPr>
          </a:p>
          <a:p>
            <a:pPr marL="285750" indent="-285750">
              <a:lnSpc>
                <a:spcPct val="150000"/>
              </a:lnSpc>
              <a:buClr>
                <a:schemeClr val="accent1"/>
              </a:buClr>
              <a:buFont typeface="Arial"/>
              <a:buChar char="•"/>
            </a:pPr>
            <a:endParaRPr lang="en-US" sz="1600" b="1" dirty="0" smtClean="0">
              <a:solidFill>
                <a:srgbClr val="197AC9"/>
              </a:solidFill>
            </a:endParaRPr>
          </a:p>
          <a:p>
            <a:pPr>
              <a:lnSpc>
                <a:spcPct val="150000"/>
              </a:lnSpc>
              <a:buClr>
                <a:schemeClr val="accent1"/>
              </a:buClr>
            </a:pPr>
            <a:endParaRPr lang="en-US" sz="1600" b="1" dirty="0">
              <a:solidFill>
                <a:srgbClr val="197AC9"/>
              </a:solidFill>
            </a:endParaRPr>
          </a:p>
        </p:txBody>
      </p:sp>
      <p:sp>
        <p:nvSpPr>
          <p:cNvPr id="5" name="Google Shape;305;p41"/>
          <p:cNvSpPr txBox="1">
            <a:spLocks/>
          </p:cNvSpPr>
          <p:nvPr/>
        </p:nvSpPr>
        <p:spPr>
          <a:xfrm>
            <a:off x="547272" y="453457"/>
            <a:ext cx="8596728" cy="838200"/>
          </a:xfrm>
          <a:prstGeom prst="rect">
            <a:avLst/>
          </a:prstGeom>
          <a:noFill/>
          <a:ln>
            <a:noFill/>
          </a:ln>
        </p:spPr>
        <p:txBody>
          <a:bodyPr spcFirstLastPara="1" vert="horz" wrap="square" lIns="51431" tIns="51431" rIns="51431" bIns="51431"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buSzPts val="3300"/>
            </a:pPr>
            <a:r>
              <a:rPr lang="en-US" b="1" dirty="0" smtClean="0">
                <a:solidFill>
                  <a:schemeClr val="accent2"/>
                </a:solidFill>
              </a:rPr>
              <a:t>What is interoperability?</a:t>
            </a:r>
            <a:endParaRPr lang="en" b="1" dirty="0">
              <a:solidFill>
                <a:schemeClr val="accent2"/>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494913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2751</TotalTime>
  <Words>1520</Words>
  <Application>Microsoft Office PowerPoint</Application>
  <PresentationFormat>On-screen Show (16:9)</PresentationFormat>
  <Paragraphs>237</Paragraphs>
  <Slides>30</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Helvetica Neue</vt:lpstr>
      <vt:lpstr>Mangal</vt:lpstr>
      <vt:lpstr>Clarity</vt:lpstr>
      <vt:lpstr>Interoper…what?!</vt:lpstr>
      <vt:lpstr>PowerPoint Presentation</vt:lpstr>
      <vt:lpstr>Statistics</vt:lpstr>
      <vt:lpstr>CTOs say improved interoperability will help them with: </vt:lpstr>
      <vt:lpstr>74% of schools </vt:lpstr>
      <vt:lpstr>Interoperability impacts teachers</vt:lpstr>
      <vt:lpstr>30%  of helpdesk calls </vt:lpstr>
      <vt:lpstr> Text &amp; Graphics </vt:lpstr>
      <vt:lpstr>PowerPoint Presentation</vt:lpstr>
      <vt:lpstr>PowerPoint Presentation</vt:lpstr>
      <vt:lpstr>PowerPoint Presentation</vt:lpstr>
      <vt:lpstr>PowerPoint Presentation</vt:lpstr>
      <vt:lpstr>PowerPoint Presentation</vt:lpstr>
      <vt:lpstr>Quotes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Costs</vt:lpstr>
      <vt:lpstr>PowerPoint Presentation</vt:lpstr>
      <vt:lpstr>Hidden cost of not having interoperability</vt:lpstr>
      <vt:lpstr>Michigan ROI study</vt:lpstr>
      <vt:lpstr>Project Unicorn</vt:lpstr>
      <vt:lpstr>PowerPoint Presentation</vt:lpstr>
      <vt:lpstr>Project Unicorn Pledges</vt:lpstr>
      <vt:lpstr>District Pledge Tenants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Paula Maylahn</dc:creator>
  <cp:lastModifiedBy>Jacqueline Niederman</cp:lastModifiedBy>
  <cp:revision>146</cp:revision>
  <cp:lastPrinted>2019-05-02T02:01:39Z</cp:lastPrinted>
  <dcterms:created xsi:type="dcterms:W3CDTF">2019-04-29T21:17:52Z</dcterms:created>
  <dcterms:modified xsi:type="dcterms:W3CDTF">2019-10-01T00:00:06Z</dcterms:modified>
</cp:coreProperties>
</file>